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81" r:id="rId3"/>
    <p:sldId id="256" r:id="rId4"/>
    <p:sldId id="273" r:id="rId5"/>
    <p:sldId id="279" r:id="rId6"/>
    <p:sldId id="277" r:id="rId7"/>
    <p:sldId id="274" r:id="rId8"/>
    <p:sldId id="278" r:id="rId9"/>
    <p:sldId id="275" r:id="rId10"/>
    <p:sldId id="276" r:id="rId11"/>
    <p:sldId id="280" r:id="rId12"/>
    <p:sldId id="282" r:id="rId13"/>
    <p:sldId id="283" r:id="rId14"/>
  </p:sldIdLst>
  <p:sldSz cx="9144000" cy="6858000" type="screen4x3"/>
  <p:notesSz cx="6858000" cy="97170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1pPr>
    <a:lvl2pPr marL="45699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2pPr>
    <a:lvl3pPr marL="913979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3pPr>
    <a:lvl4pPr marL="1370969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4pPr>
    <a:lvl5pPr marL="1827959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5pPr>
    <a:lvl6pPr marL="228494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6pPr>
    <a:lvl7pPr marL="274193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7pPr>
    <a:lvl8pPr marL="319892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8pPr>
    <a:lvl9pPr marL="3655918" algn="l" defTabSz="456990" rtl="0" eaLnBrk="1" latinLnBrk="0" hangingPunct="1">
      <a:defRPr sz="2200" kern="1200">
        <a:solidFill>
          <a:schemeClr val="tx1"/>
        </a:solidFill>
        <a:latin typeface="Arial Narrow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3366FF"/>
    <a:srgbClr val="0000FF"/>
    <a:srgbClr val="00FF99"/>
    <a:srgbClr val="66FFFF"/>
    <a:srgbClr val="FFFF00"/>
    <a:srgbClr val="0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5" autoAdjust="0"/>
    <p:restoredTop sz="90929"/>
  </p:normalViewPr>
  <p:slideViewPr>
    <p:cSldViewPr>
      <p:cViewPr>
        <p:scale>
          <a:sx n="150" d="100"/>
          <a:sy n="150" d="100"/>
        </p:scale>
        <p:origin x="-288" y="24"/>
      </p:cViewPr>
      <p:guideLst>
        <p:guide orient="horz" pos="2160"/>
        <p:guide pos="288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Relationship Id="rId2" Type="http://schemas.openxmlformats.org/officeDocument/2006/relationships/slide" Target="slides/slide3.xml"/><Relationship Id="rId3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4EA795-90DC-3244-8C75-864BB183F9C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7703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4863"/>
            <a:ext cx="5029200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1313"/>
            <a:ext cx="29718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6F6365-1161-B742-B3D3-CCBA853E77F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611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1pPr>
    <a:lvl2pPr marL="456990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2pPr>
    <a:lvl3pPr marL="913979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3pPr>
    <a:lvl4pPr marL="1370969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4pPr>
    <a:lvl5pPr marL="1827959" algn="l" rtl="0" fontAlgn="base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 Narrow" charset="0"/>
        <a:ea typeface="ＭＳ Ｐゴシック" charset="0"/>
        <a:cs typeface="+mn-cs"/>
      </a:defRPr>
    </a:lvl5pPr>
    <a:lvl6pPr marL="228494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193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892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5918" algn="l" defTabSz="4569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2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2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90" indent="0" algn="ctr">
              <a:buNone/>
              <a:defRPr/>
            </a:lvl2pPr>
            <a:lvl3pPr marL="913979" indent="0" algn="ctr">
              <a:buNone/>
              <a:defRPr/>
            </a:lvl3pPr>
            <a:lvl4pPr marL="1370969" indent="0" algn="ctr">
              <a:buNone/>
              <a:defRPr/>
            </a:lvl4pPr>
            <a:lvl5pPr marL="1827959" indent="0" algn="ctr">
              <a:buNone/>
              <a:defRPr/>
            </a:lvl5pPr>
            <a:lvl6pPr marL="2284948" indent="0" algn="ctr">
              <a:buNone/>
              <a:defRPr/>
            </a:lvl6pPr>
            <a:lvl7pPr marL="2741938" indent="0" algn="ctr">
              <a:buNone/>
              <a:defRPr/>
            </a:lvl7pPr>
            <a:lvl8pPr marL="3198928" indent="0" algn="ctr">
              <a:buNone/>
              <a:defRPr/>
            </a:lvl8pPr>
            <a:lvl9pPr marL="3655918" indent="0" algn="ctr">
              <a:buNone/>
              <a:defRPr/>
            </a:lvl9pPr>
          </a:lstStyle>
          <a:p>
            <a:r>
              <a:rPr lang="de-CH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90CAF-935C-0441-B260-64671A1B789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850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5486E-D564-6C40-82DB-1A9BAE4AD75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17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1" y="609599"/>
            <a:ext cx="1943099" cy="5486400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599"/>
            <a:ext cx="5676900" cy="5486400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A8CD3-CDFD-A945-90E7-9FB08721D57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05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484CC-B591-994C-8A00-50930D5A18D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28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6" y="4406901"/>
            <a:ext cx="7772400" cy="136207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6" y="2906714"/>
            <a:ext cx="7772400" cy="1500189"/>
          </a:xfrm>
        </p:spPr>
        <p:txBody>
          <a:bodyPr anchor="b"/>
          <a:lstStyle>
            <a:lvl1pPr marL="0" indent="0">
              <a:buNone/>
              <a:defRPr sz="2200"/>
            </a:lvl1pPr>
            <a:lvl2pPr marL="456990" indent="0">
              <a:buNone/>
              <a:defRPr sz="1800"/>
            </a:lvl2pPr>
            <a:lvl3pPr marL="913979" indent="0">
              <a:buNone/>
              <a:defRPr sz="1800"/>
            </a:lvl3pPr>
            <a:lvl4pPr marL="1370969" indent="0">
              <a:buNone/>
              <a:defRPr sz="1300"/>
            </a:lvl4pPr>
            <a:lvl5pPr marL="1827959" indent="0">
              <a:buNone/>
              <a:defRPr sz="1300"/>
            </a:lvl5pPr>
            <a:lvl6pPr marL="2284948" indent="0">
              <a:buNone/>
              <a:defRPr sz="1300"/>
            </a:lvl6pPr>
            <a:lvl7pPr marL="2741938" indent="0">
              <a:buNone/>
              <a:defRPr sz="1300"/>
            </a:lvl7pPr>
            <a:lvl8pPr marL="3198928" indent="0">
              <a:buNone/>
              <a:defRPr sz="1300"/>
            </a:lvl8pPr>
            <a:lvl9pPr marL="3655918" indent="0">
              <a:buNone/>
              <a:defRPr sz="13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B4702-47FD-2841-8138-CBAE8729810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06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2"/>
            <a:ext cx="3810000" cy="411480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2"/>
            <a:ext cx="3810000" cy="411480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ACB48-C548-C543-B739-9AEBADD3EF3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73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4640"/>
            <a:ext cx="8229601" cy="1143001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6990" indent="0">
              <a:buNone/>
              <a:defRPr sz="2200" b="1"/>
            </a:lvl2pPr>
            <a:lvl3pPr marL="913979" indent="0">
              <a:buNone/>
              <a:defRPr sz="1800" b="1"/>
            </a:lvl3pPr>
            <a:lvl4pPr marL="1370969" indent="0">
              <a:buNone/>
              <a:defRPr sz="1800" b="1"/>
            </a:lvl4pPr>
            <a:lvl5pPr marL="1827959" indent="0">
              <a:buNone/>
              <a:defRPr sz="1800" b="1"/>
            </a:lvl5pPr>
            <a:lvl6pPr marL="2284948" indent="0">
              <a:buNone/>
              <a:defRPr sz="1800" b="1"/>
            </a:lvl6pPr>
            <a:lvl7pPr marL="2741938" indent="0">
              <a:buNone/>
              <a:defRPr sz="1800" b="1"/>
            </a:lvl7pPr>
            <a:lvl8pPr marL="3198928" indent="0">
              <a:buNone/>
              <a:defRPr sz="1800" b="1"/>
            </a:lvl8pPr>
            <a:lvl9pPr marL="3655918" indent="0">
              <a:buNone/>
              <a:defRPr sz="18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3"/>
            <a:ext cx="4040188" cy="395129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535117"/>
            <a:ext cx="4041777" cy="639764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6990" indent="0">
              <a:buNone/>
              <a:defRPr sz="2200" b="1"/>
            </a:lvl2pPr>
            <a:lvl3pPr marL="913979" indent="0">
              <a:buNone/>
              <a:defRPr sz="1800" b="1"/>
            </a:lvl3pPr>
            <a:lvl4pPr marL="1370969" indent="0">
              <a:buNone/>
              <a:defRPr sz="1800" b="1"/>
            </a:lvl4pPr>
            <a:lvl5pPr marL="1827959" indent="0">
              <a:buNone/>
              <a:defRPr sz="1800" b="1"/>
            </a:lvl5pPr>
            <a:lvl6pPr marL="2284948" indent="0">
              <a:buNone/>
              <a:defRPr sz="1800" b="1"/>
            </a:lvl6pPr>
            <a:lvl7pPr marL="2741938" indent="0">
              <a:buNone/>
              <a:defRPr sz="1800" b="1"/>
            </a:lvl7pPr>
            <a:lvl8pPr marL="3198928" indent="0">
              <a:buNone/>
              <a:defRPr sz="1800" b="1"/>
            </a:lvl8pPr>
            <a:lvl9pPr marL="3655918" indent="0">
              <a:buNone/>
              <a:defRPr sz="18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2174873"/>
            <a:ext cx="4041777" cy="395129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EE0A7-F752-B44A-B554-8C84E405E3D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45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1A135-0511-1847-83E5-F1EEE982627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12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F293-4494-864F-9170-7CFC2D68A99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31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47"/>
            <a:ext cx="3008313" cy="116205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48" y="273055"/>
            <a:ext cx="5111751" cy="5853111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56990" indent="0">
              <a:buNone/>
              <a:defRPr sz="1300"/>
            </a:lvl2pPr>
            <a:lvl3pPr marL="913979" indent="0">
              <a:buNone/>
              <a:defRPr sz="900"/>
            </a:lvl3pPr>
            <a:lvl4pPr marL="1370969" indent="0">
              <a:buNone/>
              <a:defRPr sz="900"/>
            </a:lvl4pPr>
            <a:lvl5pPr marL="1827959" indent="0">
              <a:buNone/>
              <a:defRPr sz="900"/>
            </a:lvl5pPr>
            <a:lvl6pPr marL="2284948" indent="0">
              <a:buNone/>
              <a:defRPr sz="900"/>
            </a:lvl6pPr>
            <a:lvl7pPr marL="2741938" indent="0">
              <a:buNone/>
              <a:defRPr sz="900"/>
            </a:lvl7pPr>
            <a:lvl8pPr marL="3198928" indent="0">
              <a:buNone/>
              <a:defRPr sz="900"/>
            </a:lvl8pPr>
            <a:lvl9pPr marL="3655918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AE1E5-E8A6-AC43-B2FF-87AD68289B6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7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1" cy="56673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de-CH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1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6990" indent="0">
              <a:buNone/>
              <a:defRPr sz="2700"/>
            </a:lvl2pPr>
            <a:lvl3pPr marL="913979" indent="0">
              <a:buNone/>
              <a:defRPr sz="2200"/>
            </a:lvl3pPr>
            <a:lvl4pPr marL="1370969" indent="0">
              <a:buNone/>
              <a:defRPr sz="2200"/>
            </a:lvl4pPr>
            <a:lvl5pPr marL="1827959" indent="0">
              <a:buNone/>
              <a:defRPr sz="2200"/>
            </a:lvl5pPr>
            <a:lvl6pPr marL="2284948" indent="0">
              <a:buNone/>
              <a:defRPr sz="2200"/>
            </a:lvl6pPr>
            <a:lvl7pPr marL="2741938" indent="0">
              <a:buNone/>
              <a:defRPr sz="2200"/>
            </a:lvl7pPr>
            <a:lvl8pPr marL="3198928" indent="0">
              <a:buNone/>
              <a:defRPr sz="2200"/>
            </a:lvl8pPr>
            <a:lvl9pPr marL="3655918" indent="0">
              <a:buNone/>
              <a:defRPr sz="22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1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6990" indent="0">
              <a:buNone/>
              <a:defRPr sz="1300"/>
            </a:lvl2pPr>
            <a:lvl3pPr marL="913979" indent="0">
              <a:buNone/>
              <a:defRPr sz="900"/>
            </a:lvl3pPr>
            <a:lvl4pPr marL="1370969" indent="0">
              <a:buNone/>
              <a:defRPr sz="900"/>
            </a:lvl4pPr>
            <a:lvl5pPr marL="1827959" indent="0">
              <a:buNone/>
              <a:defRPr sz="900"/>
            </a:lvl5pPr>
            <a:lvl6pPr marL="2284948" indent="0">
              <a:buNone/>
              <a:defRPr sz="900"/>
            </a:lvl6pPr>
            <a:lvl7pPr marL="2741938" indent="0">
              <a:buNone/>
              <a:defRPr sz="900"/>
            </a:lvl7pPr>
            <a:lvl8pPr marL="3198928" indent="0">
              <a:buNone/>
              <a:defRPr sz="900"/>
            </a:lvl8pPr>
            <a:lvl9pPr marL="3655918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2D1E1-DFCD-C042-A30D-019EA0DE02F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88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2" y="609602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981202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2" y="6248401"/>
            <a:ext cx="1905000" cy="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8401"/>
            <a:ext cx="2895601" cy="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8401"/>
            <a:ext cx="1905000" cy="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9C7EA8E0-65B5-8441-A967-E9E920A9E5D9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5pPr>
      <a:lvl6pPr marL="456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6pPr>
      <a:lvl7pPr marL="9139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7pPr>
      <a:lvl8pPr marL="137096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8pPr>
      <a:lvl9pPr marL="18279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charset="0"/>
          <a:ea typeface="ＭＳ Ｐゴシック" charset="0"/>
        </a:defRPr>
      </a:lvl9pPr>
    </p:titleStyle>
    <p:bodyStyle>
      <a:lvl1pPr marL="342744" indent="-342744" algn="l" rtl="0" fontAlgn="base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609" indent="-285620" algn="l" rtl="0" fontAlgn="base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ea typeface="+mn-ea"/>
        </a:defRPr>
      </a:lvl2pPr>
      <a:lvl3pPr marL="1142474" indent="-228495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599464" indent="-228495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6454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5pPr>
      <a:lvl6pPr marL="2513443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433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423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412" indent="-228495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0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9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9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9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8" algn="l" defTabSz="4569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nniundpartner.ch/erfolgs-tipps/" TargetMode="Externa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enniundpartner.ch/erfolgstipps/artikel-soz-kompetenz/erfol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5" Type="http://schemas.openxmlformats.org/officeDocument/2006/relationships/image" Target="../media/image8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1556823148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</a:rPr>
              <a:t>Sie</a:t>
            </a:r>
            <a:endParaRPr lang="de-CH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-1108344875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stecken</a:t>
            </a:r>
            <a:endParaRPr lang="de-CH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-63271396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voller</a:t>
            </a:r>
            <a:endParaRPr lang="de-CH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30205553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Ideen</a:t>
            </a:r>
            <a:endParaRPr lang="de-CH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531985126" y="253179266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und</a:t>
            </a:r>
            <a:endParaRPr lang="de-CH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-1556886647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möchten</a:t>
            </a:r>
            <a:endParaRPr lang="de-CH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-337542184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möglichst</a:t>
            </a:r>
            <a:endParaRPr lang="de-CH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979965342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alle</a:t>
            </a:r>
            <a:endParaRPr lang="de-CH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-2147483647" y="610077841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gleichzeitig</a:t>
            </a:r>
            <a:endParaRPr lang="de-CH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-1556923161" y="-1674526748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umsetzen?</a:t>
            </a:r>
            <a:endParaRPr lang="de-CH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-87145811" y="-1674526748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Unbedingt</a:t>
            </a:r>
            <a:endParaRPr lang="de-CH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1339224529" y="-1674526748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sofort</a:t>
            </a:r>
            <a:endParaRPr lang="de-CH"/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-1556923161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anfangen.</a:t>
            </a:r>
            <a:endParaRPr lang="de-CH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-204317598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Und</a:t>
            </a:r>
            <a:endParaRPr lang="de-CH"/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405372890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das</a:t>
            </a:r>
            <a:endParaRPr lang="de-CH"/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920486477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möglichst</a:t>
            </a:r>
            <a:endParaRPr lang="de-CH"/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2142911650" y="1323884515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schnell.</a:t>
            </a:r>
            <a:endParaRPr lang="de-CH"/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-1556923161" y="1680789442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Neues</a:t>
            </a:r>
            <a:endParaRPr lang="de-CH"/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-674833550" y="1680789442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ist</a:t>
            </a:r>
            <a:endParaRPr lang="de-CH"/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-302472722" y="1680789442"/>
            <a:ext cx="9144000" cy="56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CH" sz="3100">
                <a:latin typeface="Arial" charset="0"/>
                <a:cs typeface="Arial" charset="0"/>
              </a:rPr>
              <a:t>spannend.</a:t>
            </a:r>
            <a:endParaRPr lang="de-CH"/>
          </a:p>
        </p:txBody>
      </p:sp>
      <p:pic>
        <p:nvPicPr>
          <p:cNvPr id="2" name="Bild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39552" y="476672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solidFill>
                  <a:srgbClr val="FF6600"/>
                </a:solidFill>
              </a:rPr>
              <a:t>So fokussieren Sie sich auf </a:t>
            </a:r>
            <a:r>
              <a:rPr lang="de-DE" sz="2800" b="1" smtClean="0">
                <a:solidFill>
                  <a:srgbClr val="FF6600"/>
                </a:solidFill>
              </a:rPr>
              <a:t>echte Führungsaspekte!</a:t>
            </a:r>
            <a:endParaRPr lang="de-DE" sz="2800" dirty="0"/>
          </a:p>
        </p:txBody>
      </p:sp>
      <p:pic>
        <p:nvPicPr>
          <p:cNvPr id="6" name="Bild 5" descr="Temperamente_Lattenza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4046800" cy="4968552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14486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Wo liegt der zentrale Knackpunkt?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6" name="Bild 5" descr="1_Angst_Spirale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20" y="908720"/>
            <a:ext cx="3662296" cy="51845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61529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Und wo liegt die Lösung?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2" name="Bild 1" descr="3_Erfolgs_Spirale Kopi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662296" cy="51845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973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Wo die Lösung NICHT liegt!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  <p:pic>
        <p:nvPicPr>
          <p:cNvPr id="4" name="Bild 3" descr="Geld-Führun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387923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7" y="548678"/>
            <a:ext cx="7632847" cy="792089"/>
          </a:xfrm>
        </p:spPr>
        <p:txBody>
          <a:bodyPr/>
          <a:lstStyle/>
          <a:p>
            <a:pPr algn="l"/>
            <a:r>
              <a:rPr lang="de-DE" sz="2700" b="1" dirty="0" smtClean="0">
                <a:solidFill>
                  <a:srgbClr val="FF6600"/>
                </a:solidFill>
                <a:latin typeface="+mn-lt"/>
                <a:ea typeface="+mn-ea"/>
                <a:cs typeface="+mn-cs"/>
              </a:rPr>
              <a:t>Führung als Teil der Menschenkenntnis</a:t>
            </a:r>
            <a:r>
              <a:rPr lang="de-CH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de-CH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9" y="1052737"/>
            <a:ext cx="7772400" cy="4608512"/>
          </a:xfrm>
        </p:spPr>
        <p:txBody>
          <a:bodyPr/>
          <a:lstStyle/>
          <a:p>
            <a:pPr marL="0" indent="0" hangingPunct="0">
              <a:buNone/>
            </a:pPr>
            <a:endParaRPr lang="de-CH" sz="2200" dirty="0" smtClean="0">
              <a:hlinkClick r:id="rId2"/>
            </a:endParaRPr>
          </a:p>
          <a:p>
            <a:pPr marL="0" indent="0" hangingPunct="0">
              <a:buNone/>
            </a:pPr>
            <a:r>
              <a:rPr lang="de-CH" sz="200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https://www.jenniundpartner.ch/erfolgs-tipps/</a:t>
            </a:r>
            <a:endParaRPr lang="de-CH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 hangingPunct="0">
              <a:buNone/>
            </a:pPr>
            <a:r>
              <a:rPr lang="de-CH" sz="2000" dirty="0">
                <a:latin typeface="Arial"/>
                <a:cs typeface="Arial"/>
              </a:rPr>
              <a:t>Downloads zu Vorträgen...</a:t>
            </a:r>
          </a:p>
          <a:p>
            <a:pPr hangingPunct="0">
              <a:buFont typeface="Wingdings" charset="0"/>
              <a:buChar char="à"/>
            </a:pPr>
            <a:r>
              <a:rPr lang="de-CH" sz="2000" dirty="0" smtClean="0">
                <a:latin typeface="Arial"/>
                <a:cs typeface="Arial"/>
              </a:rPr>
              <a:t>1. </a:t>
            </a:r>
            <a:r>
              <a:rPr lang="de-CH" sz="2000" dirty="0">
                <a:latin typeface="Arial"/>
                <a:cs typeface="Arial"/>
              </a:rPr>
              <a:t>Dokument </a:t>
            </a:r>
            <a:r>
              <a:rPr lang="de-CH" sz="2000" dirty="0" smtClean="0">
                <a:latin typeface="Arial"/>
                <a:cs typeface="Arial"/>
              </a:rPr>
              <a:t>„Führung-Führungsstile</a:t>
            </a:r>
            <a:r>
              <a:rPr lang="de-DE" sz="2000" dirty="0" smtClean="0">
                <a:latin typeface="Arial"/>
                <a:cs typeface="Arial"/>
              </a:rPr>
              <a:t>“</a:t>
            </a:r>
            <a:endParaRPr lang="de-CH" sz="2000" dirty="0">
              <a:latin typeface="Arial"/>
              <a:cs typeface="Arial"/>
            </a:endParaRPr>
          </a:p>
          <a:p>
            <a:pPr marL="0" indent="0" hangingPunct="0">
              <a:buNone/>
            </a:pPr>
            <a:endParaRPr lang="de-CH" sz="2000" dirty="0">
              <a:solidFill>
                <a:srgbClr val="0000FF"/>
              </a:solidFill>
              <a:latin typeface="Arial"/>
              <a:cs typeface="Arial"/>
              <a:hlinkClick r:id="rId3"/>
            </a:endParaRPr>
          </a:p>
          <a:p>
            <a:pPr marL="0" indent="0" hangingPunct="0">
              <a:buNone/>
            </a:pPr>
            <a:r>
              <a:rPr lang="de-CH" sz="2000" dirty="0" smtClean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https</a:t>
            </a:r>
            <a:r>
              <a:rPr lang="de-CH" sz="200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://www.jenniundpartner.ch/erfolgs-tipps</a:t>
            </a:r>
            <a:r>
              <a:rPr lang="de-CH" sz="2000" dirty="0" smtClean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/</a:t>
            </a:r>
            <a:endParaRPr lang="de-CH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 hangingPunct="0">
              <a:buNone/>
            </a:pPr>
            <a:r>
              <a:rPr lang="de-CH" sz="2000" dirty="0" smtClean="0">
                <a:latin typeface="Arial"/>
                <a:cs typeface="Arial"/>
              </a:rPr>
              <a:t>Downloads </a:t>
            </a:r>
            <a:r>
              <a:rPr lang="de-CH" sz="2000" dirty="0" smtClean="0">
                <a:latin typeface="Arial"/>
                <a:cs typeface="Arial"/>
              </a:rPr>
              <a:t>zu Vorträgen...</a:t>
            </a:r>
            <a:endParaRPr lang="de-CH" sz="2000" dirty="0" smtClean="0">
              <a:latin typeface="Arial"/>
              <a:cs typeface="Arial"/>
            </a:endParaRPr>
          </a:p>
          <a:p>
            <a:pPr hangingPunct="0">
              <a:buFont typeface="Wingdings" charset="0"/>
              <a:buChar char="à"/>
            </a:pPr>
            <a:r>
              <a:rPr lang="de-CH" sz="2000" dirty="0" smtClean="0">
                <a:latin typeface="Arial"/>
                <a:cs typeface="Arial"/>
              </a:rPr>
              <a:t>2. </a:t>
            </a:r>
            <a:r>
              <a:rPr lang="de-CH" sz="2000" dirty="0" smtClean="0">
                <a:latin typeface="Arial"/>
                <a:cs typeface="Arial"/>
              </a:rPr>
              <a:t>Dokument „Mein p</a:t>
            </a:r>
            <a:r>
              <a:rPr lang="de-DE" sz="2000" dirty="0" err="1" smtClean="0">
                <a:latin typeface="Arial"/>
                <a:cs typeface="Arial"/>
              </a:rPr>
              <a:t>ersönliches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>
                <a:latin typeface="Arial"/>
                <a:cs typeface="Arial"/>
              </a:rPr>
              <a:t>Verhaltensmuster“</a:t>
            </a:r>
            <a:endParaRPr lang="de-CH" sz="2000" dirty="0">
              <a:latin typeface="Arial"/>
              <a:cs typeface="Arial"/>
            </a:endParaRPr>
          </a:p>
          <a:p>
            <a:pPr marL="0" indent="0" hangingPunct="0">
              <a:buNone/>
            </a:pPr>
            <a:r>
              <a:rPr lang="de-CH" sz="2000" b="1" dirty="0" smtClean="0">
                <a:latin typeface="Arial"/>
                <a:cs typeface="Arial"/>
              </a:rPr>
              <a:t>Ohne</a:t>
            </a:r>
            <a:r>
              <a:rPr lang="de-CH" sz="2000" dirty="0" smtClean="0">
                <a:latin typeface="Arial"/>
                <a:cs typeface="Arial"/>
              </a:rPr>
              <a:t> persönlichen Fragebogen!</a:t>
            </a:r>
          </a:p>
          <a:p>
            <a:pPr marL="0" indent="0" hangingPunct="0">
              <a:buNone/>
            </a:pPr>
            <a:endParaRPr lang="de-CH" sz="2000" dirty="0" smtClean="0">
              <a:latin typeface="Arial"/>
              <a:cs typeface="Arial"/>
            </a:endParaRPr>
          </a:p>
          <a:p>
            <a:pPr marL="0" indent="0" hangingPunct="0">
              <a:buNone/>
            </a:pPr>
            <a:r>
              <a:rPr lang="de-CH" sz="2000" dirty="0">
                <a:latin typeface="Arial"/>
                <a:cs typeface="Arial"/>
                <a:hlinkClick r:id="rId3"/>
              </a:rPr>
              <a:t>https://www.jenniundpartner.ch/erfolgs-tipps</a:t>
            </a:r>
            <a:r>
              <a:rPr lang="de-CH" sz="2000" dirty="0" smtClean="0">
                <a:latin typeface="Arial"/>
                <a:cs typeface="Arial"/>
                <a:hlinkClick r:id="rId3"/>
              </a:rPr>
              <a:t>/</a:t>
            </a:r>
            <a:endParaRPr lang="de-CH" sz="2000" dirty="0" smtClean="0">
              <a:latin typeface="Arial"/>
              <a:cs typeface="Arial"/>
            </a:endParaRPr>
          </a:p>
          <a:p>
            <a:pPr marL="0" indent="0" hangingPunct="0">
              <a:buNone/>
            </a:pPr>
            <a:r>
              <a:rPr lang="de-CH" sz="2000" dirty="0" smtClean="0">
                <a:latin typeface="Arial"/>
                <a:cs typeface="Arial"/>
              </a:rPr>
              <a:t>Checklisten...</a:t>
            </a:r>
            <a:endParaRPr lang="de-CH" sz="2000" dirty="0">
              <a:latin typeface="Arial"/>
              <a:cs typeface="Arial"/>
            </a:endParaRPr>
          </a:p>
          <a:p>
            <a:pPr hangingPunct="0">
              <a:buFont typeface="Wingdings" charset="0"/>
              <a:buChar char="à"/>
            </a:pPr>
            <a:r>
              <a:rPr lang="de-CH" sz="2000" dirty="0" smtClean="0">
                <a:latin typeface="Arial"/>
                <a:cs typeface="Arial"/>
              </a:rPr>
              <a:t>3. </a:t>
            </a:r>
            <a:r>
              <a:rPr lang="de-CH" sz="2000" dirty="0" smtClean="0">
                <a:latin typeface="Arial"/>
                <a:cs typeface="Arial"/>
              </a:rPr>
              <a:t>Dokument „Checkliste zur Kooperation“. </a:t>
            </a:r>
            <a:endParaRPr lang="de-CH" sz="2000" dirty="0" smtClean="0">
              <a:latin typeface="Arial"/>
              <a:cs typeface="Arial"/>
              <a:sym typeface="Wingdings"/>
            </a:endParaRPr>
          </a:p>
          <a:p>
            <a:pPr hangingPunct="0">
              <a:buFont typeface="Wingdings" charset="0"/>
              <a:buChar char="à"/>
            </a:pPr>
            <a:endParaRPr lang="de-DE" sz="2000" dirty="0">
              <a:latin typeface="Arial"/>
              <a:cs typeface="Arial"/>
            </a:endParaRPr>
          </a:p>
        </p:txBody>
      </p:sp>
      <p:pic>
        <p:nvPicPr>
          <p:cNvPr id="6" name="Bild 5" descr="image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2971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Analogie der beiden Bilder?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79512" y="5229200"/>
            <a:ext cx="8971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 </a:t>
            </a:r>
            <a:r>
              <a:rPr lang="de-DE" sz="2000" dirty="0" smtClean="0">
                <a:latin typeface="Arial"/>
                <a:cs typeface="Arial"/>
              </a:rPr>
              <a:t>Ist der Kontakt zur </a:t>
            </a:r>
            <a:r>
              <a:rPr lang="de-DE" sz="2000" dirty="0" err="1" smtClean="0">
                <a:latin typeface="Arial"/>
                <a:cs typeface="Arial"/>
              </a:rPr>
              <a:t>Strasse</a:t>
            </a:r>
            <a:r>
              <a:rPr lang="de-DE" sz="2000" dirty="0" smtClean="0">
                <a:latin typeface="Arial"/>
                <a:cs typeface="Arial"/>
              </a:rPr>
              <a:t> oder zum Menschen gefährdet bzw. abgerissen, dann droht Gefahr!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  <p:pic>
        <p:nvPicPr>
          <p:cNvPr id="7" name="Bild 6" descr="Bildschirmfoto 2018-10-27 um 14.55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2832100" cy="3454400"/>
          </a:xfrm>
          <a:prstGeom prst="rect">
            <a:avLst/>
          </a:prstGeom>
        </p:spPr>
      </p:pic>
      <p:pic>
        <p:nvPicPr>
          <p:cNvPr id="8" name="Bild 7" descr="Bildschirmfoto 2018-10-27 um 14.57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92696"/>
            <a:ext cx="2582364" cy="39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8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Rectangle 61"/>
          <p:cNvSpPr>
            <a:spLocks noChangeArrowheads="1"/>
          </p:cNvSpPr>
          <p:nvPr/>
        </p:nvSpPr>
        <p:spPr bwMode="auto">
          <a:xfrm>
            <a:off x="304801" y="228599"/>
            <a:ext cx="6248399" cy="53340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91" name="Rectangle 43"/>
          <p:cNvSpPr>
            <a:spLocks noChangeArrowheads="1"/>
          </p:cNvSpPr>
          <p:nvPr/>
        </p:nvSpPr>
        <p:spPr bwMode="auto">
          <a:xfrm>
            <a:off x="6019801" y="3657604"/>
            <a:ext cx="1066799" cy="914402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90" name="Rectangle 42"/>
          <p:cNvSpPr>
            <a:spLocks noChangeArrowheads="1"/>
          </p:cNvSpPr>
          <p:nvPr/>
        </p:nvSpPr>
        <p:spPr bwMode="auto">
          <a:xfrm>
            <a:off x="4876801" y="3657604"/>
            <a:ext cx="1143002" cy="914402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3200402" y="2362202"/>
            <a:ext cx="1066799" cy="838199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86" name="Rectangle 38"/>
          <p:cNvSpPr>
            <a:spLocks noChangeArrowheads="1"/>
          </p:cNvSpPr>
          <p:nvPr/>
        </p:nvSpPr>
        <p:spPr bwMode="auto">
          <a:xfrm>
            <a:off x="2057402" y="2362202"/>
            <a:ext cx="1143002" cy="838199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85" name="Rectangle 37"/>
          <p:cNvSpPr>
            <a:spLocks noChangeArrowheads="1"/>
          </p:cNvSpPr>
          <p:nvPr/>
        </p:nvSpPr>
        <p:spPr bwMode="auto">
          <a:xfrm>
            <a:off x="2057402" y="3657604"/>
            <a:ext cx="2209801" cy="914402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83" name="Rectangle 35"/>
          <p:cNvSpPr>
            <a:spLocks noChangeArrowheads="1"/>
          </p:cNvSpPr>
          <p:nvPr/>
        </p:nvSpPr>
        <p:spPr bwMode="auto">
          <a:xfrm>
            <a:off x="4876801" y="2286004"/>
            <a:ext cx="2209801" cy="914402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4572002" y="1981200"/>
            <a:ext cx="0" cy="3276601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/>
          <a:lstStyle/>
          <a:p>
            <a:endParaRPr lang="de-DE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1447801" y="3429002"/>
            <a:ext cx="6324601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/>
          <a:lstStyle/>
          <a:p>
            <a:endParaRPr lang="de-DE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28599" y="3200405"/>
            <a:ext cx="1676401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passiv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8000999" y="3200405"/>
            <a:ext cx="1371600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3300"/>
                </a:solidFill>
              </a:rPr>
              <a:t>aktiv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276600" y="1066805"/>
            <a:ext cx="3124200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3300"/>
                </a:solidFill>
              </a:rPr>
              <a:t>Dem andern zugewandt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009902" y="5410204"/>
            <a:ext cx="3124200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Dem andern abgewandt</a:t>
            </a: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228599" y="304804"/>
            <a:ext cx="8229601" cy="6324599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de-DE" sz="2200" b="1" dirty="0">
                <a:solidFill>
                  <a:srgbClr val="000000"/>
                </a:solidFill>
              </a:rPr>
              <a:t> Orientierung – Aktivitätsgrad (Bewegung zu Zielen) 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505198" y="1447805"/>
            <a:ext cx="3124200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3300"/>
                </a:solidFill>
              </a:rPr>
              <a:t>(Nähe – extravertiert)</a:t>
            </a:r>
          </a:p>
        </p:txBody>
      </p:sp>
      <p:pic>
        <p:nvPicPr>
          <p:cNvPr id="2071" name="Picture 23" descr="C:\Programme\Gemeinsame Dateien\Microsoft Shared\Clipart\cagcat50\BD06675_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7" y="4495802"/>
            <a:ext cx="1331912" cy="164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:\Programme\Gemeinsame Dateien\Microsoft Shared\Clipart\cagcat50\BD04972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2" y="685798"/>
            <a:ext cx="1981198" cy="14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:\Programme\Gemeinsame Dateien\Microsoft Shared\Clipart\cagcat50\BD07153_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4419600"/>
            <a:ext cx="1646236" cy="180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2133603" y="3886203"/>
            <a:ext cx="2133598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Passiv - Distanz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5105404" y="3962401"/>
            <a:ext cx="1981198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Aktiv - Distanz</a:t>
            </a:r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4953003" y="2590801"/>
            <a:ext cx="1981198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Aktiv - Nähe</a:t>
            </a:r>
          </a:p>
        </p:txBody>
      </p:sp>
      <p:sp>
        <p:nvSpPr>
          <p:cNvPr id="2079" name="Text Box 31"/>
          <p:cNvSpPr txBox="1">
            <a:spLocks noChangeArrowheads="1"/>
          </p:cNvSpPr>
          <p:nvPr/>
        </p:nvSpPr>
        <p:spPr bwMode="auto">
          <a:xfrm>
            <a:off x="2209803" y="2590801"/>
            <a:ext cx="1981198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Passiv - Nähe</a:t>
            </a:r>
          </a:p>
        </p:txBody>
      </p:sp>
      <p:grpSp>
        <p:nvGrpSpPr>
          <p:cNvPr id="2104" name="Group 56"/>
          <p:cNvGrpSpPr>
            <a:grpSpLocks/>
          </p:cNvGrpSpPr>
          <p:nvPr/>
        </p:nvGrpSpPr>
        <p:grpSpPr bwMode="auto">
          <a:xfrm>
            <a:off x="7467599" y="2438394"/>
            <a:ext cx="685800" cy="685801"/>
            <a:chOff x="4704" y="1392"/>
            <a:chExt cx="432" cy="432"/>
          </a:xfrm>
        </p:grpSpPr>
        <p:sp>
          <p:nvSpPr>
            <p:cNvPr id="2092" name="Oval 44"/>
            <p:cNvSpPr>
              <a:spLocks noChangeArrowheads="1"/>
            </p:cNvSpPr>
            <p:nvPr/>
          </p:nvSpPr>
          <p:spPr bwMode="auto">
            <a:xfrm>
              <a:off x="4704" y="1392"/>
              <a:ext cx="432" cy="43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3" name="Text Box 45"/>
            <p:cNvSpPr txBox="1">
              <a:spLocks noChangeArrowheads="1"/>
            </p:cNvSpPr>
            <p:nvPr/>
          </p:nvSpPr>
          <p:spPr bwMode="auto">
            <a:xfrm>
              <a:off x="4800" y="1440"/>
              <a:ext cx="240" cy="27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b="1"/>
                <a:t>Ü</a:t>
              </a:r>
            </a:p>
          </p:txBody>
        </p:sp>
      </p:grpSp>
      <p:sp>
        <p:nvSpPr>
          <p:cNvPr id="2096" name="Oval 48"/>
          <p:cNvSpPr>
            <a:spLocks noChangeArrowheads="1"/>
          </p:cNvSpPr>
          <p:nvPr/>
        </p:nvSpPr>
        <p:spPr bwMode="auto">
          <a:xfrm>
            <a:off x="7543801" y="3657599"/>
            <a:ext cx="685800" cy="68580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097" name="Text Box 49"/>
          <p:cNvSpPr txBox="1">
            <a:spLocks noChangeArrowheads="1"/>
          </p:cNvSpPr>
          <p:nvPr/>
        </p:nvSpPr>
        <p:spPr bwMode="auto">
          <a:xfrm>
            <a:off x="7696202" y="3733802"/>
            <a:ext cx="380999" cy="43084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DE" b="1"/>
              <a:t>K</a:t>
            </a:r>
          </a:p>
        </p:txBody>
      </p:sp>
      <p:sp>
        <p:nvSpPr>
          <p:cNvPr id="2099" name="Oval 51"/>
          <p:cNvSpPr>
            <a:spLocks noChangeArrowheads="1"/>
          </p:cNvSpPr>
          <p:nvPr/>
        </p:nvSpPr>
        <p:spPr bwMode="auto">
          <a:xfrm>
            <a:off x="304801" y="3733802"/>
            <a:ext cx="685800" cy="68580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100" name="Text Box 52"/>
          <p:cNvSpPr txBox="1">
            <a:spLocks noChangeArrowheads="1"/>
          </p:cNvSpPr>
          <p:nvPr/>
        </p:nvSpPr>
        <p:spPr bwMode="auto">
          <a:xfrm>
            <a:off x="457202" y="3810005"/>
            <a:ext cx="380999" cy="43084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DE" b="1"/>
              <a:t>B</a:t>
            </a:r>
          </a:p>
        </p:txBody>
      </p:sp>
      <p:sp>
        <p:nvSpPr>
          <p:cNvPr id="2102" name="Oval 54"/>
          <p:cNvSpPr>
            <a:spLocks noChangeArrowheads="1"/>
          </p:cNvSpPr>
          <p:nvPr/>
        </p:nvSpPr>
        <p:spPr bwMode="auto">
          <a:xfrm>
            <a:off x="304801" y="2362202"/>
            <a:ext cx="685800" cy="68580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2103" name="Text Box 55"/>
          <p:cNvSpPr txBox="1">
            <a:spLocks noChangeArrowheads="1"/>
          </p:cNvSpPr>
          <p:nvPr/>
        </p:nvSpPr>
        <p:spPr bwMode="auto">
          <a:xfrm>
            <a:off x="457202" y="2438405"/>
            <a:ext cx="380999" cy="43084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8" tIns="45699" rIns="91398" bIns="45699">
            <a:spAutoFit/>
          </a:bodyPr>
          <a:lstStyle/>
          <a:p>
            <a:r>
              <a:rPr lang="de-DE" b="1"/>
              <a:t>G</a:t>
            </a:r>
          </a:p>
        </p:txBody>
      </p:sp>
      <p:sp>
        <p:nvSpPr>
          <p:cNvPr id="2106" name="Text Box 58"/>
          <p:cNvSpPr txBox="1">
            <a:spLocks noChangeArrowheads="1"/>
          </p:cNvSpPr>
          <p:nvPr/>
        </p:nvSpPr>
        <p:spPr bwMode="auto">
          <a:xfrm>
            <a:off x="152401" y="6324601"/>
            <a:ext cx="3699521" cy="43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 dirty="0">
                <a:solidFill>
                  <a:srgbClr val="0000FF"/>
                </a:solidFill>
              </a:rPr>
              <a:t>© Feb. 2017. Walter Jenni, CH-8269 </a:t>
            </a:r>
            <a:r>
              <a:rPr lang="de-DE" sz="900" dirty="0" err="1">
                <a:solidFill>
                  <a:srgbClr val="0000FF"/>
                </a:solidFill>
              </a:rPr>
              <a:t>Fruthwilen</a:t>
            </a:r>
            <a:r>
              <a:rPr lang="de-DE" sz="900" dirty="0">
                <a:solidFill>
                  <a:srgbClr val="0000FF"/>
                </a:solidFill>
              </a:rPr>
              <a:t> am Bodensee</a:t>
            </a:r>
          </a:p>
          <a:p>
            <a:pPr>
              <a:spcBef>
                <a:spcPct val="50000"/>
              </a:spcBef>
            </a:pPr>
            <a:r>
              <a:rPr lang="de-DE" sz="900" dirty="0"/>
              <a:t>...1_Prioritäten-Ebene_Feb-17.pptx</a:t>
            </a:r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3111503" y="5791204"/>
            <a:ext cx="2716850" cy="43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8" tIns="45699" rIns="91398" bIns="45699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(Distanz</a:t>
            </a:r>
            <a:r>
              <a:rPr lang="de-DE" b="1"/>
              <a:t> </a:t>
            </a:r>
            <a:r>
              <a:rPr lang="de-DE" b="1">
                <a:solidFill>
                  <a:schemeClr val="accent2"/>
                </a:solidFill>
              </a:rPr>
              <a:t>– introvertiert)</a:t>
            </a:r>
          </a:p>
        </p:txBody>
      </p:sp>
      <p:pic>
        <p:nvPicPr>
          <p:cNvPr id="2111" name="Picture 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5" y="838201"/>
            <a:ext cx="1600199" cy="143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36999" y="5105402"/>
            <a:ext cx="184581" cy="430845"/>
          </a:xfrm>
          <a:prstGeom prst="rect">
            <a:avLst/>
          </a:prstGeom>
          <a:noFill/>
        </p:spPr>
        <p:txBody>
          <a:bodyPr wrap="none" lIns="91398" tIns="45699" rIns="91398" bIns="45699" rtlCol="0">
            <a:spAutoFit/>
          </a:bodyPr>
          <a:lstStyle/>
          <a:p>
            <a:endParaRPr lang="de-DE" dirty="0"/>
          </a:p>
        </p:txBody>
      </p:sp>
      <p:pic>
        <p:nvPicPr>
          <p:cNvPr id="37" name="Bild 36" descr="image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1" grpId="0" animBg="1"/>
      <p:bldP spid="2090" grpId="0" animBg="1"/>
      <p:bldP spid="2087" grpId="0" animBg="1"/>
      <p:bldP spid="2086" grpId="0" animBg="1"/>
      <p:bldP spid="2085" grpId="0" animBg="1"/>
      <p:bldP spid="2083" grpId="0" animBg="1"/>
      <p:bldP spid="2056" grpId="0" build="p" autoUpdateAnimBg="0"/>
      <p:bldP spid="2058" grpId="0" build="p" autoUpdateAnimBg="0"/>
      <p:bldP spid="2060" grpId="0" build="p" autoUpdateAnimBg="0"/>
      <p:bldP spid="2063" grpId="0" build="p" autoUpdateAnimBg="0"/>
      <p:bldP spid="2068" grpId="0" build="p" autoUpdateAnimBg="0"/>
      <p:bldP spid="2076" grpId="0" build="p" autoUpdateAnimBg="0"/>
      <p:bldP spid="2077" grpId="0" build="p" autoUpdateAnimBg="0"/>
      <p:bldP spid="2078" grpId="0" build="p" autoUpdateAnimBg="0"/>
      <p:bldP spid="2079" grpId="0" build="p" autoUpdateAnimBg="0"/>
      <p:bldP spid="2096" grpId="0" animBg="1"/>
      <p:bldP spid="2097" grpId="0" animBg="1" autoUpdateAnimBg="0"/>
      <p:bldP spid="2099" grpId="0" animBg="1"/>
      <p:bldP spid="2100" grpId="0" animBg="1" autoUpdateAnimBg="0"/>
      <p:bldP spid="2102" grpId="0" animBg="1"/>
      <p:bldP spid="2103" grpId="0" animBg="1" autoUpdateAnimBg="0"/>
      <p:bldP spid="2108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" name="Rectangle 40"/>
          <p:cNvSpPr>
            <a:spLocks noChangeArrowheads="1"/>
          </p:cNvSpPr>
          <p:nvPr/>
        </p:nvSpPr>
        <p:spPr bwMode="auto">
          <a:xfrm>
            <a:off x="228600" y="609600"/>
            <a:ext cx="7696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4572000" y="1600200"/>
            <a:ext cx="0" cy="403860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1447800" y="3429000"/>
            <a:ext cx="63246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228600" y="3200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chemeClr val="accent2"/>
                </a:solidFill>
              </a:rPr>
              <a:t>geringe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7668344" y="3212976"/>
            <a:ext cx="1475656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3300"/>
                </a:solidFill>
              </a:rPr>
              <a:t>Hohe</a:t>
            </a:r>
          </a:p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3300"/>
                </a:solidFill>
              </a:rPr>
              <a:t>Wertschätz.</a:t>
            </a:r>
            <a:r>
              <a:rPr lang="de-DE" b="1" dirty="0">
                <a:solidFill>
                  <a:srgbClr val="FF3300"/>
                </a:solidFill>
              </a:rPr>
              <a:t/>
            </a:r>
            <a:br>
              <a:rPr lang="de-DE" b="1" dirty="0">
                <a:solidFill>
                  <a:srgbClr val="FF3300"/>
                </a:solidFill>
              </a:rPr>
            </a:br>
            <a:endParaRPr lang="de-DE" b="1" dirty="0">
              <a:solidFill>
                <a:srgbClr val="FF3300"/>
              </a:solidFill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362200" y="11430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FF3300"/>
                </a:solidFill>
              </a:rPr>
              <a:t>Grosse Lenkung / Bevormundung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505200" y="57150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solidFill>
                  <a:schemeClr val="accent2"/>
                </a:solidFill>
              </a:rPr>
              <a:t>Kleine Lenkung / Hohe Entscheidungsfreiheit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229600" cy="60198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de-DE" sz="2400" b="1" dirty="0">
                <a:solidFill>
                  <a:srgbClr val="000000"/>
                </a:solidFill>
              </a:rPr>
              <a:t> Lenkungsgrad (</a:t>
            </a:r>
            <a:r>
              <a:rPr lang="de-DE" sz="2400" b="1" dirty="0" err="1">
                <a:solidFill>
                  <a:srgbClr val="000000"/>
                </a:solidFill>
              </a:rPr>
              <a:t>Entscheidungs</a:t>
            </a:r>
            <a:r>
              <a:rPr lang="de-DE" sz="2400" b="1" dirty="0">
                <a:solidFill>
                  <a:srgbClr val="000000"/>
                </a:solidFill>
              </a:rPr>
              <a:t> – Freiheit) – Wertschätzung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133600" y="3810000"/>
            <a:ext cx="2133600" cy="8223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Laisser faire</a:t>
            </a:r>
            <a:br>
              <a:rPr lang="de-DE" b="1"/>
            </a:br>
            <a:r>
              <a:rPr lang="de-DE" b="1"/>
              <a:t>(Antiautoritär)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4876800" y="1905000"/>
            <a:ext cx="2971800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Autoritär im Sinne von: </a:t>
            </a:r>
            <a:br>
              <a:rPr lang="de-DE" b="1"/>
            </a:br>
            <a:r>
              <a:rPr lang="de-DE" b="1"/>
              <a:t>* fürsorglichem  Vater-    verhalten (Patriarchat)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152400" y="63246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>
                <a:solidFill>
                  <a:srgbClr val="0000FF"/>
                </a:solidFill>
              </a:rPr>
              <a:t>© Mai 2001-2004, Walter Jenni, CH-8269 Fruthwilen /TG</a:t>
            </a:r>
            <a:r>
              <a:rPr lang="de-DE" sz="1000"/>
              <a:t> </a:t>
            </a:r>
            <a:r>
              <a:rPr lang="de-DE" sz="800"/>
              <a:t>D\...Führungsmodell_Aut-Demok.ppt</a:t>
            </a:r>
          </a:p>
        </p:txBody>
      </p:sp>
      <p:sp>
        <p:nvSpPr>
          <p:cNvPr id="6179" name="Text Box 35"/>
          <p:cNvSpPr txBox="1">
            <a:spLocks noChangeArrowheads="1"/>
          </p:cNvSpPr>
          <p:nvPr/>
        </p:nvSpPr>
        <p:spPr bwMode="auto">
          <a:xfrm>
            <a:off x="1295400" y="1905000"/>
            <a:ext cx="2971800" cy="11874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Autoritär im Sinne von:</a:t>
            </a:r>
            <a:br>
              <a:rPr lang="de-DE" b="1"/>
            </a:br>
            <a:r>
              <a:rPr lang="de-DE" b="1"/>
              <a:t>* Diktatorisch</a:t>
            </a:r>
            <a:br>
              <a:rPr lang="de-DE" b="1"/>
            </a:br>
            <a:r>
              <a:rPr lang="de-DE" b="1"/>
              <a:t>* Imperialistisch</a:t>
            </a:r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4876800" y="3810000"/>
            <a:ext cx="2057400" cy="173513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Demokratisch</a:t>
            </a:r>
          </a:p>
          <a:p>
            <a:pPr>
              <a:spcBef>
                <a:spcPct val="50000"/>
              </a:spcBef>
            </a:pPr>
            <a:r>
              <a:rPr lang="de-DE" b="1" dirty="0"/>
              <a:t>* Kooperativ</a:t>
            </a:r>
            <a:br>
              <a:rPr lang="de-DE" b="1" dirty="0"/>
            </a:br>
            <a:r>
              <a:rPr lang="de-DE" b="1" dirty="0"/>
              <a:t>* </a:t>
            </a:r>
            <a:r>
              <a:rPr lang="de-DE" b="1" dirty="0" err="1"/>
              <a:t>Partizipativ</a:t>
            </a:r>
            <a:r>
              <a:rPr lang="de-DE" b="1" dirty="0"/>
              <a:t> </a:t>
            </a:r>
            <a:br>
              <a:rPr lang="de-DE" b="1" dirty="0"/>
            </a:br>
            <a:r>
              <a:rPr lang="de-DE" b="1" dirty="0"/>
              <a:t>* Delegation</a:t>
            </a:r>
          </a:p>
        </p:txBody>
      </p:sp>
      <p:pic>
        <p:nvPicPr>
          <p:cNvPr id="16" name="Bild 15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309320"/>
            <a:ext cx="1345356" cy="35315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796136" y="6381328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23051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" grpId="0" build="p" autoUpdateAnimBg="0"/>
      <p:bldP spid="6155" grpId="0" build="p" autoUpdateAnimBg="0"/>
      <p:bldP spid="6156" grpId="0" build="p" autoUpdateAnimBg="0"/>
      <p:bldP spid="6157" grpId="0" build="p" autoUpdateAnimBg="0"/>
      <p:bldP spid="6163" grpId="0" animBg="1" autoUpdateAnimBg="0"/>
      <p:bldP spid="6165" grpId="0" animBg="1" autoUpdateAnimBg="0"/>
      <p:bldP spid="6179" grpId="0" animBg="1" autoUpdateAnimBg="0"/>
      <p:bldP spid="618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808" y="1340768"/>
            <a:ext cx="3647564" cy="4907632"/>
          </a:xfrm>
        </p:spPr>
      </p:pic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Vorbild sein!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68144" y="6237312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66541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Wertschätzung!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2" name="Bild 1" descr="balk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3289300" cy="2463800"/>
          </a:xfrm>
          <a:prstGeom prst="rect">
            <a:avLst/>
          </a:prstGeom>
        </p:spPr>
      </p:pic>
      <p:pic>
        <p:nvPicPr>
          <p:cNvPr id="7" name="Bild 6" descr="balke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73016"/>
            <a:ext cx="3289300" cy="24638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3979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Kooperationsfähigkeit!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6" name="Bild 5" descr="säg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960440" cy="273930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582027" y="522920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2</a:t>
            </a:r>
            <a:r>
              <a:rPr lang="de-DE" sz="2000" dirty="0"/>
              <a:t>. </a:t>
            </a:r>
            <a:r>
              <a:rPr lang="de-DE" sz="2000" dirty="0">
                <a:latin typeface="Arial"/>
                <a:cs typeface="Arial"/>
              </a:rPr>
              <a:t>Ist es </a:t>
            </a:r>
            <a:r>
              <a:rPr lang="de-DE" sz="2000" dirty="0" err="1">
                <a:latin typeface="Arial"/>
                <a:cs typeface="Arial"/>
              </a:rPr>
              <a:t>für</a:t>
            </a:r>
            <a:r>
              <a:rPr lang="de-DE" sz="2000" dirty="0">
                <a:latin typeface="Arial"/>
                <a:cs typeface="Arial"/>
              </a:rPr>
              <a:t> Sie wichtig, dass Sie zusammen mit </a:t>
            </a:r>
            <a:r>
              <a:rPr lang="de-DE" sz="2000" dirty="0" smtClean="0">
                <a:latin typeface="Arial"/>
                <a:cs typeface="Arial"/>
              </a:rPr>
              <a:t>Mitarbeitern </a:t>
            </a:r>
          </a:p>
          <a:p>
            <a:r>
              <a:rPr lang="de-DE" sz="2000" dirty="0" smtClean="0">
                <a:latin typeface="Arial"/>
                <a:cs typeface="Arial"/>
              </a:rPr>
              <a:t>Projekte </a:t>
            </a:r>
            <a:r>
              <a:rPr lang="de-DE" sz="2000" dirty="0">
                <a:latin typeface="Arial"/>
                <a:cs typeface="Arial"/>
              </a:rPr>
              <a:t>abwickeln? </a:t>
            </a:r>
            <a:r>
              <a:rPr lang="de-DE" sz="2000" dirty="0" smtClean="0">
                <a:latin typeface="Arial"/>
                <a:cs typeface="Arial"/>
              </a:rPr>
              <a:t> Voran </a:t>
            </a:r>
            <a:r>
              <a:rPr lang="de-DE" sz="2000" dirty="0">
                <a:latin typeface="Arial"/>
                <a:cs typeface="Arial"/>
              </a:rPr>
              <a:t>merken Sie das</a:t>
            </a:r>
            <a:r>
              <a:rPr lang="de-DE" sz="2000" dirty="0" smtClean="0">
                <a:latin typeface="Arial"/>
                <a:cs typeface="Arial"/>
              </a:rPr>
              <a:t>?...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44008" y="11247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dirty="0">
                <a:latin typeface="Arial"/>
                <a:cs typeface="Arial"/>
              </a:rPr>
              <a:t>Checkliste:  Wie </a:t>
            </a:r>
            <a:r>
              <a:rPr lang="de-DE" sz="2000" dirty="0" err="1">
                <a:latin typeface="Arial"/>
                <a:cs typeface="Arial"/>
              </a:rPr>
              <a:t>gross</a:t>
            </a:r>
            <a:r>
              <a:rPr lang="de-DE" sz="2000" dirty="0">
                <a:latin typeface="Arial"/>
                <a:cs typeface="Arial"/>
              </a:rPr>
              <a:t> ist Ihre Bereitschaft zur Kooperation? </a:t>
            </a:r>
          </a:p>
        </p:txBody>
      </p:sp>
      <p:sp>
        <p:nvSpPr>
          <p:cNvPr id="9" name="Rechteck 8"/>
          <p:cNvSpPr/>
          <p:nvPr/>
        </p:nvSpPr>
        <p:spPr>
          <a:xfrm>
            <a:off x="539552" y="414908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Arial"/>
                <a:cs typeface="Arial"/>
              </a:rPr>
              <a:t>Kommt Ihnen das bekannt vor</a:t>
            </a:r>
            <a:r>
              <a:rPr lang="de-DE" sz="2000" smtClean="0">
                <a:latin typeface="Arial"/>
                <a:cs typeface="Arial"/>
              </a:rPr>
              <a:t>?                                                     </a:t>
            </a:r>
            <a:r>
              <a:rPr lang="de-DE" sz="2000" dirty="0" smtClean="0">
                <a:latin typeface="Arial"/>
                <a:cs typeface="Arial"/>
              </a:rPr>
              <a:t>Ja   </a:t>
            </a:r>
            <a:r>
              <a:rPr lang="de-DE" sz="2000" dirty="0">
                <a:latin typeface="Arial"/>
                <a:cs typeface="Arial"/>
              </a:rPr>
              <a:t>Nein</a:t>
            </a:r>
          </a:p>
        </p:txBody>
      </p:sp>
      <p:sp>
        <p:nvSpPr>
          <p:cNvPr id="11" name="Rechteck 10"/>
          <p:cNvSpPr/>
          <p:nvPr/>
        </p:nvSpPr>
        <p:spPr>
          <a:xfrm>
            <a:off x="539552" y="4725144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Arial"/>
                <a:cs typeface="Arial"/>
              </a:rPr>
              <a:t>1. Arbeiten Sie gerne oft mit jemanden / mehreren zusammen?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41452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Vertrauen!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6" name="Inhaltsplatzhalter 5" descr="vertrauen_krokod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/>
          <a:stretch>
            <a:fillRect/>
          </a:stretch>
        </p:blipFill>
        <p:spPr>
          <a:xfrm>
            <a:off x="539552" y="1124744"/>
            <a:ext cx="7772400" cy="4114800"/>
          </a:xfrm>
        </p:spPr>
      </p:pic>
      <p:sp>
        <p:nvSpPr>
          <p:cNvPr id="8" name="Textfeld 7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3691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67544" y="260648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000" b="1" dirty="0" smtClean="0">
                <a:solidFill>
                  <a:srgbClr val="FF6600"/>
                </a:solidFill>
              </a:rPr>
              <a:t>Was unterscheidet Menschen?</a:t>
            </a:r>
            <a:endParaRPr lang="de-DE" sz="3000" dirty="0"/>
          </a:p>
        </p:txBody>
      </p:sp>
      <p:pic>
        <p:nvPicPr>
          <p:cNvPr id="5" name="Bild 4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059092"/>
            <a:ext cx="1345356" cy="353156"/>
          </a:xfrm>
          <a:prstGeom prst="rect">
            <a:avLst/>
          </a:prstGeom>
        </p:spPr>
      </p:pic>
      <p:pic>
        <p:nvPicPr>
          <p:cNvPr id="2" name="Bild 1" descr="Menschen-Erfolg-MIsserf_2016-10-07 um 07.42.00 Kopi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64704"/>
            <a:ext cx="4032448" cy="544875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652120" y="6165304"/>
            <a:ext cx="150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DOAG 22./23.Nov.2018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9314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Macintosh PowerPoint</Application>
  <PresentationFormat>Bildschirmpräsentation (4:3)</PresentationFormat>
  <Paragraphs>92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Führung als Teil der Menschenkenntnis </vt:lpstr>
    </vt:vector>
  </TitlesOfParts>
  <Company>Coaching und Training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OEM</dc:creator>
  <cp:lastModifiedBy>Walter</cp:lastModifiedBy>
  <cp:revision>88</cp:revision>
  <dcterms:created xsi:type="dcterms:W3CDTF">2001-06-26T13:35:26Z</dcterms:created>
  <dcterms:modified xsi:type="dcterms:W3CDTF">2018-10-29T08:22:40Z</dcterms:modified>
</cp:coreProperties>
</file>