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81" r:id="rId3"/>
    <p:sldId id="299" r:id="rId4"/>
    <p:sldId id="305" r:id="rId5"/>
    <p:sldId id="306" r:id="rId6"/>
    <p:sldId id="295" r:id="rId7"/>
    <p:sldId id="308" r:id="rId8"/>
    <p:sldId id="296" r:id="rId9"/>
    <p:sldId id="291" r:id="rId10"/>
    <p:sldId id="284" r:id="rId11"/>
    <p:sldId id="309" r:id="rId12"/>
    <p:sldId id="286" r:id="rId13"/>
    <p:sldId id="285" r:id="rId14"/>
    <p:sldId id="293" r:id="rId15"/>
    <p:sldId id="304" r:id="rId16"/>
    <p:sldId id="300" r:id="rId17"/>
    <p:sldId id="310" r:id="rId18"/>
    <p:sldId id="283" r:id="rId19"/>
    <p:sldId id="301" r:id="rId20"/>
    <p:sldId id="307" r:id="rId21"/>
    <p:sldId id="277" r:id="rId22"/>
    <p:sldId id="294" r:id="rId23"/>
    <p:sldId id="303" r:id="rId24"/>
    <p:sldId id="280" r:id="rId25"/>
    <p:sldId id="274" r:id="rId26"/>
    <p:sldId id="273" r:id="rId27"/>
  </p:sldIdLst>
  <p:sldSz cx="9144000" cy="6858000" type="screen4x3"/>
  <p:notesSz cx="6858000" cy="97170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699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397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096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795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494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6pPr>
    <a:lvl7pPr marL="274193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7pPr>
    <a:lvl8pPr marL="319892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8pPr>
    <a:lvl9pPr marL="365591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FF"/>
    <a:srgbClr val="3366FF"/>
    <a:srgbClr val="0000FF"/>
    <a:srgbClr val="00FF99"/>
    <a:srgbClr val="66FFFF"/>
    <a:srgbClr val="FFFF00"/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50" autoAdjust="0"/>
    <p:restoredTop sz="90929"/>
  </p:normalViewPr>
  <p:slideViewPr>
    <p:cSldViewPr>
      <p:cViewPr>
        <p:scale>
          <a:sx n="150" d="100"/>
          <a:sy n="150" d="100"/>
        </p:scale>
        <p:origin x="-1016" y="-80"/>
      </p:cViewPr>
      <p:guideLst>
        <p:guide orient="horz" pos="2160"/>
        <p:guide pos="288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4EA795-90DC-3244-8C75-864BB183F9C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703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4863"/>
            <a:ext cx="5029200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F6365-1161-B742-B3D3-CCBA853E77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611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6990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397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096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795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494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93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892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591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>
                <a:latin typeface="Times New Roman" charset="0"/>
              </a:rPr>
              <a:t>Belastungsgrenze = Rote Kontroll - Lampe</a:t>
            </a:r>
          </a:p>
          <a:p>
            <a:r>
              <a:rPr lang="de-DE">
                <a:latin typeface="Times New Roman" charset="0"/>
              </a:rPr>
              <a:t>Ventil wird benötigt um den Druck herauszulassen</a:t>
            </a:r>
          </a:p>
          <a:p>
            <a:r>
              <a:rPr lang="de-DE">
                <a:latin typeface="Times New Roman" charset="0"/>
              </a:rPr>
              <a:t>Statt z.B. Schokolade essen freundliches sagen was mich beschäftigt</a:t>
            </a:r>
          </a:p>
          <a:p>
            <a:r>
              <a:rPr lang="de-DE">
                <a:latin typeface="Times New Roman" charset="0"/>
              </a:rPr>
              <a:t>Beispiel: Ärger über Ehemann dass dieser sie nicht ernst nimmt – statt Schokolade essen ihm freundlich sagen, das er sie nicht ernst nimmt. Dann geht der Druck raus und sie braucht dann auch keine Schokolade!</a:t>
            </a:r>
          </a:p>
          <a:p>
            <a:r>
              <a:rPr lang="de-DE">
                <a:latin typeface="Times New Roman" charset="0"/>
              </a:rPr>
              <a:t>Bei diesen inneren Blockaden helfen wir die geeignete Methode wie man das formuliert – so dass der Mann das auch versteht ohne ihm Vorwürfe zu machen.</a:t>
            </a:r>
          </a:p>
          <a:p>
            <a:endParaRPr lang="de-DE">
              <a:latin typeface="Times New Roman" charset="0"/>
            </a:endParaRPr>
          </a:p>
          <a:p>
            <a:r>
              <a:rPr lang="de-DE">
                <a:latin typeface="Times New Roman" charset="0"/>
              </a:rPr>
              <a:t>Genau das können Sie bei uns lernen – und das heisst Ernährungspsychologie und hat in der Regel nichts mit psychisch krank zu tun.</a:t>
            </a:r>
            <a:endParaRPr lang="de-CH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2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0" indent="0" algn="ctr">
              <a:buNone/>
              <a:defRPr/>
            </a:lvl2pPr>
            <a:lvl3pPr marL="913979" indent="0" algn="ctr">
              <a:buNone/>
              <a:defRPr/>
            </a:lvl3pPr>
            <a:lvl4pPr marL="1370969" indent="0" algn="ctr">
              <a:buNone/>
              <a:defRPr/>
            </a:lvl4pPr>
            <a:lvl5pPr marL="1827959" indent="0" algn="ctr">
              <a:buNone/>
              <a:defRPr/>
            </a:lvl5pPr>
            <a:lvl6pPr marL="2284948" indent="0" algn="ctr">
              <a:buNone/>
              <a:defRPr/>
            </a:lvl6pPr>
            <a:lvl7pPr marL="2741938" indent="0" algn="ctr">
              <a:buNone/>
              <a:defRPr/>
            </a:lvl7pPr>
            <a:lvl8pPr marL="3198928" indent="0" algn="ctr">
              <a:buNone/>
              <a:defRPr/>
            </a:lvl8pPr>
            <a:lvl9pPr marL="3655918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0CAF-935C-0441-B260-64671A1B789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50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5486E-D564-6C40-82DB-1A9BAE4AD75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17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1" y="609599"/>
            <a:ext cx="1943099" cy="54864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599"/>
            <a:ext cx="5676900" cy="54864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A8CD3-CDFD-A945-90E7-9FB08721D57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05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484CC-B591-994C-8A00-50930D5A18D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28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0" cy="13620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9"/>
          </a:xfrm>
        </p:spPr>
        <p:txBody>
          <a:bodyPr anchor="b"/>
          <a:lstStyle>
            <a:lvl1pPr marL="0" indent="0">
              <a:buNone/>
              <a:defRPr sz="2200"/>
            </a:lvl1pPr>
            <a:lvl2pPr marL="456990" indent="0">
              <a:buNone/>
              <a:defRPr sz="1800"/>
            </a:lvl2pPr>
            <a:lvl3pPr marL="913979" indent="0">
              <a:buNone/>
              <a:defRPr sz="1800"/>
            </a:lvl3pPr>
            <a:lvl4pPr marL="1370969" indent="0">
              <a:buNone/>
              <a:defRPr sz="1300"/>
            </a:lvl4pPr>
            <a:lvl5pPr marL="1827959" indent="0">
              <a:buNone/>
              <a:defRPr sz="1300"/>
            </a:lvl5pPr>
            <a:lvl6pPr marL="2284948" indent="0">
              <a:buNone/>
              <a:defRPr sz="1300"/>
            </a:lvl6pPr>
            <a:lvl7pPr marL="2741938" indent="0">
              <a:buNone/>
              <a:defRPr sz="1300"/>
            </a:lvl7pPr>
            <a:lvl8pPr marL="3198928" indent="0">
              <a:buNone/>
              <a:defRPr sz="1300"/>
            </a:lvl8pPr>
            <a:lvl9pPr marL="3655918" indent="0">
              <a:buNone/>
              <a:defRPr sz="13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B4702-47FD-2841-8138-CBAE8729810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06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2"/>
            <a:ext cx="3810000" cy="411480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2"/>
            <a:ext cx="3810000" cy="411480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ACB48-C548-C543-B739-9AEBADD3EF3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73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1" cy="1143001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6990" indent="0">
              <a:buNone/>
              <a:defRPr sz="2200" b="1"/>
            </a:lvl2pPr>
            <a:lvl3pPr marL="913979" indent="0">
              <a:buNone/>
              <a:defRPr sz="1800" b="1"/>
            </a:lvl3pPr>
            <a:lvl4pPr marL="1370969" indent="0">
              <a:buNone/>
              <a:defRPr sz="1800" b="1"/>
            </a:lvl4pPr>
            <a:lvl5pPr marL="1827959" indent="0">
              <a:buNone/>
              <a:defRPr sz="1800" b="1"/>
            </a:lvl5pPr>
            <a:lvl6pPr marL="2284948" indent="0">
              <a:buNone/>
              <a:defRPr sz="1800" b="1"/>
            </a:lvl6pPr>
            <a:lvl7pPr marL="2741938" indent="0">
              <a:buNone/>
              <a:defRPr sz="1800" b="1"/>
            </a:lvl7pPr>
            <a:lvl8pPr marL="3198928" indent="0">
              <a:buNone/>
              <a:defRPr sz="1800" b="1"/>
            </a:lvl8pPr>
            <a:lvl9pPr marL="3655918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3"/>
            <a:ext cx="4040188" cy="395129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7"/>
            <a:ext cx="4041777" cy="63976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6990" indent="0">
              <a:buNone/>
              <a:defRPr sz="2200" b="1"/>
            </a:lvl2pPr>
            <a:lvl3pPr marL="913979" indent="0">
              <a:buNone/>
              <a:defRPr sz="1800" b="1"/>
            </a:lvl3pPr>
            <a:lvl4pPr marL="1370969" indent="0">
              <a:buNone/>
              <a:defRPr sz="1800" b="1"/>
            </a:lvl4pPr>
            <a:lvl5pPr marL="1827959" indent="0">
              <a:buNone/>
              <a:defRPr sz="1800" b="1"/>
            </a:lvl5pPr>
            <a:lvl6pPr marL="2284948" indent="0">
              <a:buNone/>
              <a:defRPr sz="1800" b="1"/>
            </a:lvl6pPr>
            <a:lvl7pPr marL="2741938" indent="0">
              <a:buNone/>
              <a:defRPr sz="1800" b="1"/>
            </a:lvl7pPr>
            <a:lvl8pPr marL="3198928" indent="0">
              <a:buNone/>
              <a:defRPr sz="1800" b="1"/>
            </a:lvl8pPr>
            <a:lvl9pPr marL="3655918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3"/>
            <a:ext cx="4041777" cy="395129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EE0A7-F752-B44A-B554-8C84E405E3D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45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1A135-0511-1847-83E5-F1EEE98262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12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F293-4494-864F-9170-7CFC2D68A99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31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47"/>
            <a:ext cx="3008313" cy="116205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48" y="273055"/>
            <a:ext cx="5111751" cy="58531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56990" indent="0">
              <a:buNone/>
              <a:defRPr sz="1300"/>
            </a:lvl2pPr>
            <a:lvl3pPr marL="913979" indent="0">
              <a:buNone/>
              <a:defRPr sz="900"/>
            </a:lvl3pPr>
            <a:lvl4pPr marL="1370969" indent="0">
              <a:buNone/>
              <a:defRPr sz="900"/>
            </a:lvl4pPr>
            <a:lvl5pPr marL="1827959" indent="0">
              <a:buNone/>
              <a:defRPr sz="900"/>
            </a:lvl5pPr>
            <a:lvl6pPr marL="2284948" indent="0">
              <a:buNone/>
              <a:defRPr sz="900"/>
            </a:lvl6pPr>
            <a:lvl7pPr marL="2741938" indent="0">
              <a:buNone/>
              <a:defRPr sz="900"/>
            </a:lvl7pPr>
            <a:lvl8pPr marL="3198928" indent="0">
              <a:buNone/>
              <a:defRPr sz="900"/>
            </a:lvl8pPr>
            <a:lvl9pPr marL="3655918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AE1E5-E8A6-AC43-B2FF-87AD68289B6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7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1" cy="5667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1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6990" indent="0">
              <a:buNone/>
              <a:defRPr sz="2700"/>
            </a:lvl2pPr>
            <a:lvl3pPr marL="913979" indent="0">
              <a:buNone/>
              <a:defRPr sz="2200"/>
            </a:lvl3pPr>
            <a:lvl4pPr marL="1370969" indent="0">
              <a:buNone/>
              <a:defRPr sz="2200"/>
            </a:lvl4pPr>
            <a:lvl5pPr marL="1827959" indent="0">
              <a:buNone/>
              <a:defRPr sz="2200"/>
            </a:lvl5pPr>
            <a:lvl6pPr marL="2284948" indent="0">
              <a:buNone/>
              <a:defRPr sz="2200"/>
            </a:lvl6pPr>
            <a:lvl7pPr marL="2741938" indent="0">
              <a:buNone/>
              <a:defRPr sz="2200"/>
            </a:lvl7pPr>
            <a:lvl8pPr marL="3198928" indent="0">
              <a:buNone/>
              <a:defRPr sz="2200"/>
            </a:lvl8pPr>
            <a:lvl9pPr marL="3655918" indent="0">
              <a:buNone/>
              <a:defRPr sz="22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1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6990" indent="0">
              <a:buNone/>
              <a:defRPr sz="1300"/>
            </a:lvl2pPr>
            <a:lvl3pPr marL="913979" indent="0">
              <a:buNone/>
              <a:defRPr sz="900"/>
            </a:lvl3pPr>
            <a:lvl4pPr marL="1370969" indent="0">
              <a:buNone/>
              <a:defRPr sz="900"/>
            </a:lvl4pPr>
            <a:lvl5pPr marL="1827959" indent="0">
              <a:buNone/>
              <a:defRPr sz="900"/>
            </a:lvl5pPr>
            <a:lvl6pPr marL="2284948" indent="0">
              <a:buNone/>
              <a:defRPr sz="900"/>
            </a:lvl6pPr>
            <a:lvl7pPr marL="2741938" indent="0">
              <a:buNone/>
              <a:defRPr sz="900"/>
            </a:lvl7pPr>
            <a:lvl8pPr marL="3198928" indent="0">
              <a:buNone/>
              <a:defRPr sz="900"/>
            </a:lvl8pPr>
            <a:lvl9pPr marL="3655918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2D1E1-DFCD-C042-A30D-019EA0DE02F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8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609602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981202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1"/>
            <a:ext cx="1905000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8401"/>
            <a:ext cx="2895601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8401"/>
            <a:ext cx="1905000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C7EA8E0-65B5-8441-A967-E9E920A9E5D9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5pPr>
      <a:lvl6pPr marL="456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6pPr>
      <a:lvl7pPr marL="913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7pPr>
      <a:lvl8pPr marL="13709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8pPr>
      <a:lvl9pPr marL="18279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9pPr>
    </p:titleStyle>
    <p:bodyStyle>
      <a:lvl1pPr marL="342744" indent="-342744" algn="l" rtl="0" fontAlgn="base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609" indent="-285620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142474" indent="-228495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599464" indent="-228495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6454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51344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43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42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412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nniundpartner.ch/%C3%BCber-uns/downloads/auszug-von-vortr%C3%A4gen/" TargetMode="External"/><Relationship Id="rId4" Type="http://schemas.openxmlformats.org/officeDocument/2006/relationships/hyperlink" Target="https://www.jenniundpartner.ch/erfolgs-tipps/" TargetMode="Externa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enniundpartner.ch/erfolgstipps/artikel-soz-kompetenz/erfol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1556823148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</a:rPr>
              <a:t>Sie</a:t>
            </a:r>
            <a:endParaRPr lang="de-CH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-1108344875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stecken</a:t>
            </a:r>
            <a:endParaRPr lang="de-CH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63271396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voller</a:t>
            </a:r>
            <a:endParaRPr lang="de-CH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30205553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Ideen</a:t>
            </a:r>
            <a:endParaRPr lang="de-CH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531985126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und</a:t>
            </a:r>
            <a:endParaRPr lang="de-CH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-1556886647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möchten</a:t>
            </a:r>
            <a:endParaRPr lang="de-CH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-337542184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möglichst</a:t>
            </a:r>
            <a:endParaRPr lang="de-CH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979965342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alle</a:t>
            </a:r>
            <a:endParaRPr lang="de-CH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-2147483647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gleichzeitig</a:t>
            </a:r>
            <a:endParaRPr lang="de-CH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-1556923161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umsetzen?</a:t>
            </a:r>
            <a:endParaRPr lang="de-CH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-87145811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Unbedingt</a:t>
            </a:r>
            <a:endParaRPr lang="de-CH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339224529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sofort</a:t>
            </a:r>
            <a:endParaRPr lang="de-CH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-1556923161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anfangen.</a:t>
            </a:r>
            <a:endParaRPr lang="de-CH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-204317598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Und</a:t>
            </a:r>
            <a:endParaRPr lang="de-CH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405372890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das</a:t>
            </a:r>
            <a:endParaRPr lang="de-CH"/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920486477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möglichst</a:t>
            </a:r>
            <a:endParaRPr lang="de-CH"/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2142911650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schnell.</a:t>
            </a:r>
            <a:endParaRPr lang="de-CH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-1556923161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Neues</a:t>
            </a:r>
            <a:endParaRPr lang="de-CH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-674833550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ist</a:t>
            </a:r>
            <a:endParaRPr lang="de-CH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-302472722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spannend.</a:t>
            </a:r>
            <a:endParaRPr lang="de-CH"/>
          </a:p>
        </p:txBody>
      </p:sp>
      <p:pic>
        <p:nvPicPr>
          <p:cNvPr id="2" name="Bild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165304"/>
            <a:ext cx="1345356" cy="35315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552" y="188640"/>
            <a:ext cx="82089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400" dirty="0" smtClean="0">
                <a:solidFill>
                  <a:srgbClr val="FF6600"/>
                </a:solidFill>
                <a:latin typeface="Arial"/>
                <a:cs typeface="Arial"/>
              </a:rPr>
              <a:t>Management komplexer Veränderungen  </a:t>
            </a:r>
          </a:p>
          <a:p>
            <a:pPr algn="ctr"/>
            <a:r>
              <a:rPr lang="de-DE" sz="3400" dirty="0" smtClean="0">
                <a:solidFill>
                  <a:srgbClr val="FF6600"/>
                </a:solidFill>
                <a:latin typeface="Arial"/>
                <a:cs typeface="Arial"/>
              </a:rPr>
              <a:t>The Power </a:t>
            </a:r>
            <a:r>
              <a:rPr lang="de-DE" sz="3400" dirty="0" err="1" smtClean="0">
                <a:solidFill>
                  <a:srgbClr val="FF6600"/>
                </a:solidFill>
                <a:latin typeface="Arial"/>
                <a:cs typeface="Arial"/>
              </a:rPr>
              <a:t>of</a:t>
            </a:r>
            <a:r>
              <a:rPr lang="de-DE" sz="34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de-DE" sz="3400" dirty="0" err="1" smtClean="0">
                <a:solidFill>
                  <a:srgbClr val="FF6600"/>
                </a:solidFill>
                <a:latin typeface="Arial"/>
                <a:cs typeface="Arial"/>
              </a:rPr>
              <a:t>Emotions</a:t>
            </a:r>
            <a:r>
              <a:rPr lang="de-DE" sz="3400" dirty="0" smtClean="0">
                <a:solidFill>
                  <a:srgbClr val="FF6600"/>
                </a:solidFill>
              </a:rPr>
              <a:t>!</a:t>
            </a:r>
            <a:endParaRPr lang="de-DE" sz="3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796136" y="6237312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3" name="Bild 2" descr="praxisraum_9_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200800" cy="47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75656" y="0"/>
            <a:ext cx="7668344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de-DE" sz="3000" b="1" dirty="0" smtClean="0">
                <a:solidFill>
                  <a:srgbClr val="FF6600"/>
                </a:solidFill>
              </a:rPr>
              <a:t>Emotionale Verlaufskurve</a:t>
            </a:r>
            <a:endParaRPr lang="de-CH" sz="3000" dirty="0">
              <a:latin typeface="Arial" charset="0"/>
            </a:endParaRPr>
          </a:p>
        </p:txBody>
      </p:sp>
      <p:sp>
        <p:nvSpPr>
          <p:cNvPr id="353285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353286" name="Freeform 6"/>
          <p:cNvSpPr>
            <a:spLocks/>
          </p:cNvSpPr>
          <p:nvPr/>
        </p:nvSpPr>
        <p:spPr bwMode="auto">
          <a:xfrm>
            <a:off x="1905000" y="1600200"/>
            <a:ext cx="6454775" cy="4454525"/>
          </a:xfrm>
          <a:custGeom>
            <a:avLst/>
            <a:gdLst>
              <a:gd name="T0" fmla="*/ 0 w 3674"/>
              <a:gd name="T1" fmla="*/ 0 h 2177"/>
              <a:gd name="T2" fmla="*/ 0 w 3674"/>
              <a:gd name="T3" fmla="*/ 4454525 h 2177"/>
              <a:gd name="T4" fmla="*/ 6454775 w 3674"/>
              <a:gd name="T5" fmla="*/ 4454525 h 21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74" h="2177">
                <a:moveTo>
                  <a:pt x="0" y="0"/>
                </a:moveTo>
                <a:lnTo>
                  <a:pt x="0" y="2177"/>
                </a:lnTo>
                <a:lnTo>
                  <a:pt x="3674" y="2177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14300" y="3200400"/>
            <a:ext cx="1600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800" dirty="0">
                <a:solidFill>
                  <a:srgbClr val="000000"/>
                </a:solidFill>
                <a:effectLst/>
                <a:latin typeface="Arial" charset="0"/>
              </a:rPr>
              <a:t>Ausgeglichen</a:t>
            </a:r>
          </a:p>
          <a:p>
            <a:pPr eaLnBrk="1" hangingPunct="1">
              <a:spcBef>
                <a:spcPct val="50000"/>
              </a:spcBef>
            </a:pPr>
            <a:r>
              <a:rPr lang="de-CH" sz="1800" dirty="0">
                <a:solidFill>
                  <a:srgbClr val="000000"/>
                </a:solidFill>
                <a:effectLst/>
                <a:latin typeface="Arial" charset="0"/>
              </a:rPr>
              <a:t>(Normal)</a:t>
            </a:r>
          </a:p>
        </p:txBody>
      </p:sp>
      <p:sp>
        <p:nvSpPr>
          <p:cNvPr id="353289" name="Text Box 9"/>
          <p:cNvSpPr txBox="1">
            <a:spLocks noChangeArrowheads="1"/>
          </p:cNvSpPr>
          <p:nvPr/>
        </p:nvSpPr>
        <p:spPr bwMode="auto">
          <a:xfrm>
            <a:off x="163513" y="5562600"/>
            <a:ext cx="1500187" cy="346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CH" sz="1600" b="1" dirty="0">
                <a:solidFill>
                  <a:srgbClr val="000000"/>
                </a:solidFill>
                <a:effectLst/>
                <a:latin typeface="Arial" charset="0"/>
              </a:rPr>
              <a:t>Minderwertig</a:t>
            </a:r>
          </a:p>
        </p:txBody>
      </p:sp>
      <p:sp>
        <p:nvSpPr>
          <p:cNvPr id="199698" name="Text Box 18"/>
          <p:cNvSpPr txBox="1">
            <a:spLocks noChangeArrowheads="1"/>
          </p:cNvSpPr>
          <p:nvPr/>
        </p:nvSpPr>
        <p:spPr bwMode="auto">
          <a:xfrm>
            <a:off x="7789863" y="5562600"/>
            <a:ext cx="1354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800">
                <a:solidFill>
                  <a:schemeClr val="bg1"/>
                </a:solidFill>
                <a:effectLst/>
                <a:latin typeface="Arial" charset="0"/>
              </a:rPr>
              <a:t>Zeit, Dauer</a:t>
            </a:r>
          </a:p>
        </p:txBody>
      </p:sp>
      <p:sp>
        <p:nvSpPr>
          <p:cNvPr id="353299" name="Line 19"/>
          <p:cNvSpPr>
            <a:spLocks noChangeShapeType="1"/>
          </p:cNvSpPr>
          <p:nvPr/>
        </p:nvSpPr>
        <p:spPr bwMode="auto">
          <a:xfrm>
            <a:off x="2743200" y="1295400"/>
            <a:ext cx="0" cy="48006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99701" name="Freeform 21"/>
          <p:cNvSpPr>
            <a:spLocks/>
          </p:cNvSpPr>
          <p:nvPr/>
        </p:nvSpPr>
        <p:spPr bwMode="auto">
          <a:xfrm>
            <a:off x="1905000" y="965200"/>
            <a:ext cx="6832600" cy="4851400"/>
          </a:xfrm>
          <a:custGeom>
            <a:avLst/>
            <a:gdLst>
              <a:gd name="T0" fmla="*/ 0 w 4304"/>
              <a:gd name="T1" fmla="*/ 1648 h 3056"/>
              <a:gd name="T2" fmla="*/ 720 w 4304"/>
              <a:gd name="T3" fmla="*/ 1600 h 3056"/>
              <a:gd name="T4" fmla="*/ 960 w 4304"/>
              <a:gd name="T5" fmla="*/ 1696 h 3056"/>
              <a:gd name="T6" fmla="*/ 1440 w 4304"/>
              <a:gd name="T7" fmla="*/ 1744 h 3056"/>
              <a:gd name="T8" fmla="*/ 1632 w 4304"/>
              <a:gd name="T9" fmla="*/ 1504 h 3056"/>
              <a:gd name="T10" fmla="*/ 1824 w 4304"/>
              <a:gd name="T11" fmla="*/ 1648 h 3056"/>
              <a:gd name="T12" fmla="*/ 1872 w 4304"/>
              <a:gd name="T13" fmla="*/ 1744 h 3056"/>
              <a:gd name="T14" fmla="*/ 2160 w 4304"/>
              <a:gd name="T15" fmla="*/ 2656 h 3056"/>
              <a:gd name="T16" fmla="*/ 2256 w 4304"/>
              <a:gd name="T17" fmla="*/ 2512 h 3056"/>
              <a:gd name="T18" fmla="*/ 2352 w 4304"/>
              <a:gd name="T19" fmla="*/ 2752 h 3056"/>
              <a:gd name="T20" fmla="*/ 2448 w 4304"/>
              <a:gd name="T21" fmla="*/ 2656 h 3056"/>
              <a:gd name="T22" fmla="*/ 2448 w 4304"/>
              <a:gd name="T23" fmla="*/ 352 h 3056"/>
              <a:gd name="T24" fmla="*/ 2496 w 4304"/>
              <a:gd name="T25" fmla="*/ 544 h 3056"/>
              <a:gd name="T26" fmla="*/ 2544 w 4304"/>
              <a:gd name="T27" fmla="*/ 304 h 3056"/>
              <a:gd name="T28" fmla="*/ 2544 w 4304"/>
              <a:gd name="T29" fmla="*/ 544 h 3056"/>
              <a:gd name="T30" fmla="*/ 2592 w 4304"/>
              <a:gd name="T31" fmla="*/ 400 h 3056"/>
              <a:gd name="T32" fmla="*/ 2592 w 4304"/>
              <a:gd name="T33" fmla="*/ 544 h 3056"/>
              <a:gd name="T34" fmla="*/ 2784 w 4304"/>
              <a:gd name="T35" fmla="*/ 1552 h 3056"/>
              <a:gd name="T36" fmla="*/ 2976 w 4304"/>
              <a:gd name="T37" fmla="*/ 1504 h 3056"/>
              <a:gd name="T38" fmla="*/ 3120 w 4304"/>
              <a:gd name="T39" fmla="*/ 1552 h 3056"/>
              <a:gd name="T40" fmla="*/ 3312 w 4304"/>
              <a:gd name="T41" fmla="*/ 1600 h 3056"/>
              <a:gd name="T42" fmla="*/ 3552 w 4304"/>
              <a:gd name="T43" fmla="*/ 1504 h 3056"/>
              <a:gd name="T44" fmla="*/ 3600 w 4304"/>
              <a:gd name="T45" fmla="*/ 1504 h 3056"/>
              <a:gd name="T46" fmla="*/ 3840 w 4304"/>
              <a:gd name="T47" fmla="*/ 1504 h 3056"/>
              <a:gd name="T48" fmla="*/ 4080 w 4304"/>
              <a:gd name="T49" fmla="*/ 1504 h 3056"/>
              <a:gd name="T50" fmla="*/ 4272 w 4304"/>
              <a:gd name="T51" fmla="*/ 1504 h 3056"/>
              <a:gd name="T52" fmla="*/ 4272 w 4304"/>
              <a:gd name="T53" fmla="*/ 1456 h 3056"/>
              <a:gd name="T54" fmla="*/ 4272 w 4304"/>
              <a:gd name="T55" fmla="*/ 1504 h 3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04" h="3056">
                <a:moveTo>
                  <a:pt x="0" y="1648"/>
                </a:moveTo>
                <a:cubicBezTo>
                  <a:pt x="280" y="1620"/>
                  <a:pt x="560" y="1592"/>
                  <a:pt x="720" y="1600"/>
                </a:cubicBezTo>
                <a:cubicBezTo>
                  <a:pt x="880" y="1608"/>
                  <a:pt x="840" y="1672"/>
                  <a:pt x="960" y="1696"/>
                </a:cubicBezTo>
                <a:cubicBezTo>
                  <a:pt x="1080" y="1720"/>
                  <a:pt x="1328" y="1776"/>
                  <a:pt x="1440" y="1744"/>
                </a:cubicBezTo>
                <a:cubicBezTo>
                  <a:pt x="1552" y="1712"/>
                  <a:pt x="1568" y="1520"/>
                  <a:pt x="1632" y="1504"/>
                </a:cubicBezTo>
                <a:cubicBezTo>
                  <a:pt x="1696" y="1488"/>
                  <a:pt x="1784" y="1608"/>
                  <a:pt x="1824" y="1648"/>
                </a:cubicBezTo>
                <a:cubicBezTo>
                  <a:pt x="1864" y="1688"/>
                  <a:pt x="1816" y="1576"/>
                  <a:pt x="1872" y="1744"/>
                </a:cubicBezTo>
                <a:cubicBezTo>
                  <a:pt x="1928" y="1912"/>
                  <a:pt x="2096" y="2528"/>
                  <a:pt x="2160" y="2656"/>
                </a:cubicBezTo>
                <a:cubicBezTo>
                  <a:pt x="2224" y="2784"/>
                  <a:pt x="2224" y="2496"/>
                  <a:pt x="2256" y="2512"/>
                </a:cubicBezTo>
                <a:cubicBezTo>
                  <a:pt x="2288" y="2528"/>
                  <a:pt x="2320" y="2728"/>
                  <a:pt x="2352" y="2752"/>
                </a:cubicBezTo>
                <a:cubicBezTo>
                  <a:pt x="2384" y="2776"/>
                  <a:pt x="2432" y="3056"/>
                  <a:pt x="2448" y="2656"/>
                </a:cubicBezTo>
                <a:cubicBezTo>
                  <a:pt x="2464" y="2256"/>
                  <a:pt x="2440" y="704"/>
                  <a:pt x="2448" y="352"/>
                </a:cubicBezTo>
                <a:cubicBezTo>
                  <a:pt x="2456" y="0"/>
                  <a:pt x="2480" y="552"/>
                  <a:pt x="2496" y="544"/>
                </a:cubicBezTo>
                <a:cubicBezTo>
                  <a:pt x="2512" y="536"/>
                  <a:pt x="2536" y="304"/>
                  <a:pt x="2544" y="304"/>
                </a:cubicBezTo>
                <a:cubicBezTo>
                  <a:pt x="2552" y="304"/>
                  <a:pt x="2536" y="528"/>
                  <a:pt x="2544" y="544"/>
                </a:cubicBezTo>
                <a:cubicBezTo>
                  <a:pt x="2552" y="560"/>
                  <a:pt x="2584" y="400"/>
                  <a:pt x="2592" y="400"/>
                </a:cubicBezTo>
                <a:cubicBezTo>
                  <a:pt x="2600" y="400"/>
                  <a:pt x="2560" y="352"/>
                  <a:pt x="2592" y="544"/>
                </a:cubicBezTo>
                <a:cubicBezTo>
                  <a:pt x="2624" y="736"/>
                  <a:pt x="2720" y="1392"/>
                  <a:pt x="2784" y="1552"/>
                </a:cubicBezTo>
                <a:cubicBezTo>
                  <a:pt x="2848" y="1712"/>
                  <a:pt x="2920" y="1504"/>
                  <a:pt x="2976" y="1504"/>
                </a:cubicBezTo>
                <a:cubicBezTo>
                  <a:pt x="3032" y="1504"/>
                  <a:pt x="3064" y="1536"/>
                  <a:pt x="3120" y="1552"/>
                </a:cubicBezTo>
                <a:cubicBezTo>
                  <a:pt x="3176" y="1568"/>
                  <a:pt x="3240" y="1608"/>
                  <a:pt x="3312" y="1600"/>
                </a:cubicBezTo>
                <a:cubicBezTo>
                  <a:pt x="3384" y="1592"/>
                  <a:pt x="3504" y="1520"/>
                  <a:pt x="3552" y="1504"/>
                </a:cubicBezTo>
                <a:cubicBezTo>
                  <a:pt x="3600" y="1488"/>
                  <a:pt x="3552" y="1504"/>
                  <a:pt x="3600" y="1504"/>
                </a:cubicBezTo>
                <a:cubicBezTo>
                  <a:pt x="3648" y="1504"/>
                  <a:pt x="3760" y="1504"/>
                  <a:pt x="3840" y="1504"/>
                </a:cubicBezTo>
                <a:cubicBezTo>
                  <a:pt x="3920" y="1504"/>
                  <a:pt x="4008" y="1504"/>
                  <a:pt x="4080" y="1504"/>
                </a:cubicBezTo>
                <a:cubicBezTo>
                  <a:pt x="4152" y="1504"/>
                  <a:pt x="4240" y="1512"/>
                  <a:pt x="4272" y="1504"/>
                </a:cubicBezTo>
                <a:cubicBezTo>
                  <a:pt x="4304" y="1496"/>
                  <a:pt x="4272" y="1456"/>
                  <a:pt x="4272" y="1456"/>
                </a:cubicBezTo>
                <a:cubicBezTo>
                  <a:pt x="4272" y="1456"/>
                  <a:pt x="4272" y="1504"/>
                  <a:pt x="4272" y="1504"/>
                </a:cubicBezTo>
              </a:path>
            </a:pathLst>
          </a:cu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702" name="Line 22"/>
          <p:cNvSpPr>
            <a:spLocks noChangeShapeType="1"/>
          </p:cNvSpPr>
          <p:nvPr/>
        </p:nvSpPr>
        <p:spPr bwMode="auto">
          <a:xfrm>
            <a:off x="1905000" y="33528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63513" y="1219200"/>
            <a:ext cx="1500187" cy="346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 b="1" dirty="0">
                <a:solidFill>
                  <a:srgbClr val="000000"/>
                </a:solidFill>
                <a:effectLst/>
                <a:latin typeface="Arial" charset="0"/>
              </a:rPr>
              <a:t>Selbstwert</a:t>
            </a:r>
          </a:p>
        </p:txBody>
      </p:sp>
      <p:sp>
        <p:nvSpPr>
          <p:cNvPr id="199704" name="Text Box 7"/>
          <p:cNvSpPr txBox="1">
            <a:spLocks noChangeArrowheads="1"/>
          </p:cNvSpPr>
          <p:nvPr/>
        </p:nvSpPr>
        <p:spPr bwMode="auto">
          <a:xfrm>
            <a:off x="7543800" y="33528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800" dirty="0">
                <a:solidFill>
                  <a:srgbClr val="000000"/>
                </a:solidFill>
                <a:effectLst/>
                <a:latin typeface="Arial" charset="0"/>
              </a:rPr>
              <a:t>Gemeinschaft</a:t>
            </a:r>
          </a:p>
        </p:txBody>
      </p:sp>
      <p:sp>
        <p:nvSpPr>
          <p:cNvPr id="199710" name="Freeform 30"/>
          <p:cNvSpPr>
            <a:spLocks/>
          </p:cNvSpPr>
          <p:nvPr/>
        </p:nvSpPr>
        <p:spPr bwMode="auto">
          <a:xfrm>
            <a:off x="1930400" y="1096963"/>
            <a:ext cx="5381625" cy="4632325"/>
          </a:xfrm>
          <a:custGeom>
            <a:avLst/>
            <a:gdLst>
              <a:gd name="T0" fmla="*/ 72 w 3390"/>
              <a:gd name="T1" fmla="*/ 1397 h 2918"/>
              <a:gd name="T2" fmla="*/ 120 w 3390"/>
              <a:gd name="T3" fmla="*/ 1477 h 2918"/>
              <a:gd name="T4" fmla="*/ 192 w 3390"/>
              <a:gd name="T5" fmla="*/ 1493 h 2918"/>
              <a:gd name="T6" fmla="*/ 224 w 3390"/>
              <a:gd name="T7" fmla="*/ 1357 h 2918"/>
              <a:gd name="T8" fmla="*/ 248 w 3390"/>
              <a:gd name="T9" fmla="*/ 1493 h 2918"/>
              <a:gd name="T10" fmla="*/ 280 w 3390"/>
              <a:gd name="T11" fmla="*/ 1421 h 2918"/>
              <a:gd name="T12" fmla="*/ 304 w 3390"/>
              <a:gd name="T13" fmla="*/ 1549 h 2918"/>
              <a:gd name="T14" fmla="*/ 352 w 3390"/>
              <a:gd name="T15" fmla="*/ 1421 h 2918"/>
              <a:gd name="T16" fmla="*/ 376 w 3390"/>
              <a:gd name="T17" fmla="*/ 1469 h 2918"/>
              <a:gd name="T18" fmla="*/ 440 w 3390"/>
              <a:gd name="T19" fmla="*/ 1413 h 2918"/>
              <a:gd name="T20" fmla="*/ 512 w 3390"/>
              <a:gd name="T21" fmla="*/ 1365 h 2918"/>
              <a:gd name="T22" fmla="*/ 568 w 3390"/>
              <a:gd name="T23" fmla="*/ 2525 h 2918"/>
              <a:gd name="T24" fmla="*/ 592 w 3390"/>
              <a:gd name="T25" fmla="*/ 2445 h 2918"/>
              <a:gd name="T26" fmla="*/ 608 w 3390"/>
              <a:gd name="T27" fmla="*/ 2445 h 2918"/>
              <a:gd name="T28" fmla="*/ 688 w 3390"/>
              <a:gd name="T29" fmla="*/ 2461 h 2918"/>
              <a:gd name="T30" fmla="*/ 720 w 3390"/>
              <a:gd name="T31" fmla="*/ 2397 h 2918"/>
              <a:gd name="T32" fmla="*/ 744 w 3390"/>
              <a:gd name="T33" fmla="*/ 2141 h 2918"/>
              <a:gd name="T34" fmla="*/ 816 w 3390"/>
              <a:gd name="T35" fmla="*/ 1381 h 2918"/>
              <a:gd name="T36" fmla="*/ 832 w 3390"/>
              <a:gd name="T37" fmla="*/ 597 h 2918"/>
              <a:gd name="T38" fmla="*/ 888 w 3390"/>
              <a:gd name="T39" fmla="*/ 669 h 2918"/>
              <a:gd name="T40" fmla="*/ 952 w 3390"/>
              <a:gd name="T41" fmla="*/ 821 h 2918"/>
              <a:gd name="T42" fmla="*/ 992 w 3390"/>
              <a:gd name="T43" fmla="*/ 1021 h 2918"/>
              <a:gd name="T44" fmla="*/ 1024 w 3390"/>
              <a:gd name="T45" fmla="*/ 1005 h 2918"/>
              <a:gd name="T46" fmla="*/ 1072 w 3390"/>
              <a:gd name="T47" fmla="*/ 1101 h 2918"/>
              <a:gd name="T48" fmla="*/ 1136 w 3390"/>
              <a:gd name="T49" fmla="*/ 1117 h 2918"/>
              <a:gd name="T50" fmla="*/ 1192 w 3390"/>
              <a:gd name="T51" fmla="*/ 1237 h 2918"/>
              <a:gd name="T52" fmla="*/ 1336 w 3390"/>
              <a:gd name="T53" fmla="*/ 1533 h 2918"/>
              <a:gd name="T54" fmla="*/ 1368 w 3390"/>
              <a:gd name="T55" fmla="*/ 1461 h 2918"/>
              <a:gd name="T56" fmla="*/ 1536 w 3390"/>
              <a:gd name="T57" fmla="*/ 1453 h 2918"/>
              <a:gd name="T58" fmla="*/ 1576 w 3390"/>
              <a:gd name="T59" fmla="*/ 1397 h 2918"/>
              <a:gd name="T60" fmla="*/ 1592 w 3390"/>
              <a:gd name="T61" fmla="*/ 1405 h 2918"/>
              <a:gd name="T62" fmla="*/ 1656 w 3390"/>
              <a:gd name="T63" fmla="*/ 1341 h 2918"/>
              <a:gd name="T64" fmla="*/ 1720 w 3390"/>
              <a:gd name="T65" fmla="*/ 2581 h 2918"/>
              <a:gd name="T66" fmla="*/ 1744 w 3390"/>
              <a:gd name="T67" fmla="*/ 2853 h 2918"/>
              <a:gd name="T68" fmla="*/ 1808 w 3390"/>
              <a:gd name="T69" fmla="*/ 2645 h 2918"/>
              <a:gd name="T70" fmla="*/ 1832 w 3390"/>
              <a:gd name="T71" fmla="*/ 2717 h 2918"/>
              <a:gd name="T72" fmla="*/ 1848 w 3390"/>
              <a:gd name="T73" fmla="*/ 2717 h 2918"/>
              <a:gd name="T74" fmla="*/ 1888 w 3390"/>
              <a:gd name="T75" fmla="*/ 2829 h 2918"/>
              <a:gd name="T76" fmla="*/ 1952 w 3390"/>
              <a:gd name="T77" fmla="*/ 2781 h 2918"/>
              <a:gd name="T78" fmla="*/ 1992 w 3390"/>
              <a:gd name="T79" fmla="*/ 2629 h 2918"/>
              <a:gd name="T80" fmla="*/ 2040 w 3390"/>
              <a:gd name="T81" fmla="*/ 1789 h 2918"/>
              <a:gd name="T82" fmla="*/ 2104 w 3390"/>
              <a:gd name="T83" fmla="*/ 1589 h 2918"/>
              <a:gd name="T84" fmla="*/ 2136 w 3390"/>
              <a:gd name="T85" fmla="*/ 965 h 2918"/>
              <a:gd name="T86" fmla="*/ 2176 w 3390"/>
              <a:gd name="T87" fmla="*/ 733 h 2918"/>
              <a:gd name="T88" fmla="*/ 2208 w 3390"/>
              <a:gd name="T89" fmla="*/ 629 h 2918"/>
              <a:gd name="T90" fmla="*/ 2288 w 3390"/>
              <a:gd name="T91" fmla="*/ 213 h 2918"/>
              <a:gd name="T92" fmla="*/ 2304 w 3390"/>
              <a:gd name="T93" fmla="*/ 293 h 2918"/>
              <a:gd name="T94" fmla="*/ 2352 w 3390"/>
              <a:gd name="T95" fmla="*/ 269 h 2918"/>
              <a:gd name="T96" fmla="*/ 2384 w 3390"/>
              <a:gd name="T97" fmla="*/ 605 h 2918"/>
              <a:gd name="T98" fmla="*/ 2408 w 3390"/>
              <a:gd name="T99" fmla="*/ 797 h 2918"/>
              <a:gd name="T100" fmla="*/ 2424 w 3390"/>
              <a:gd name="T101" fmla="*/ 805 h 2918"/>
              <a:gd name="T102" fmla="*/ 2568 w 3390"/>
              <a:gd name="T103" fmla="*/ 981 h 2918"/>
              <a:gd name="T104" fmla="*/ 2600 w 3390"/>
              <a:gd name="T105" fmla="*/ 229 h 2918"/>
              <a:gd name="T106" fmla="*/ 2672 w 3390"/>
              <a:gd name="T107" fmla="*/ 1125 h 2918"/>
              <a:gd name="T108" fmla="*/ 2752 w 3390"/>
              <a:gd name="T109" fmla="*/ 1245 h 2918"/>
              <a:gd name="T110" fmla="*/ 2840 w 3390"/>
              <a:gd name="T111" fmla="*/ 1213 h 2918"/>
              <a:gd name="T112" fmla="*/ 2864 w 3390"/>
              <a:gd name="T113" fmla="*/ 1245 h 2918"/>
              <a:gd name="T114" fmla="*/ 3040 w 3390"/>
              <a:gd name="T115" fmla="*/ 1293 h 2918"/>
              <a:gd name="T116" fmla="*/ 3064 w 3390"/>
              <a:gd name="T117" fmla="*/ 1365 h 2918"/>
              <a:gd name="T118" fmla="*/ 3192 w 3390"/>
              <a:gd name="T119" fmla="*/ 1509 h 2918"/>
              <a:gd name="T120" fmla="*/ 3216 w 3390"/>
              <a:gd name="T121" fmla="*/ 1421 h 2918"/>
              <a:gd name="T122" fmla="*/ 3344 w 3390"/>
              <a:gd name="T123" fmla="*/ 1533 h 2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90" h="2918">
                <a:moveTo>
                  <a:pt x="0" y="1429"/>
                </a:moveTo>
                <a:cubicBezTo>
                  <a:pt x="26" y="1420"/>
                  <a:pt x="46" y="1406"/>
                  <a:pt x="72" y="1397"/>
                </a:cubicBezTo>
                <a:cubicBezTo>
                  <a:pt x="142" y="1420"/>
                  <a:pt x="57" y="1384"/>
                  <a:pt x="104" y="1525"/>
                </a:cubicBezTo>
                <a:cubicBezTo>
                  <a:pt x="109" y="1541"/>
                  <a:pt x="115" y="1493"/>
                  <a:pt x="120" y="1477"/>
                </a:cubicBezTo>
                <a:cubicBezTo>
                  <a:pt x="134" y="1436"/>
                  <a:pt x="139" y="1414"/>
                  <a:pt x="176" y="1389"/>
                </a:cubicBezTo>
                <a:cubicBezTo>
                  <a:pt x="187" y="1422"/>
                  <a:pt x="173" y="1464"/>
                  <a:pt x="192" y="1493"/>
                </a:cubicBezTo>
                <a:cubicBezTo>
                  <a:pt x="202" y="1509"/>
                  <a:pt x="196" y="1455"/>
                  <a:pt x="200" y="1437"/>
                </a:cubicBezTo>
                <a:cubicBezTo>
                  <a:pt x="205" y="1410"/>
                  <a:pt x="215" y="1383"/>
                  <a:pt x="224" y="1357"/>
                </a:cubicBezTo>
                <a:cubicBezTo>
                  <a:pt x="251" y="1439"/>
                  <a:pt x="208" y="1303"/>
                  <a:pt x="240" y="1525"/>
                </a:cubicBezTo>
                <a:cubicBezTo>
                  <a:pt x="242" y="1536"/>
                  <a:pt x="245" y="1504"/>
                  <a:pt x="248" y="1493"/>
                </a:cubicBezTo>
                <a:cubicBezTo>
                  <a:pt x="253" y="1477"/>
                  <a:pt x="255" y="1459"/>
                  <a:pt x="264" y="1445"/>
                </a:cubicBezTo>
                <a:cubicBezTo>
                  <a:pt x="269" y="1437"/>
                  <a:pt x="276" y="1430"/>
                  <a:pt x="280" y="1421"/>
                </a:cubicBezTo>
                <a:cubicBezTo>
                  <a:pt x="287" y="1406"/>
                  <a:pt x="296" y="1373"/>
                  <a:pt x="296" y="1373"/>
                </a:cubicBezTo>
                <a:cubicBezTo>
                  <a:pt x="299" y="1432"/>
                  <a:pt x="293" y="1491"/>
                  <a:pt x="304" y="1549"/>
                </a:cubicBezTo>
                <a:cubicBezTo>
                  <a:pt x="307" y="1566"/>
                  <a:pt x="315" y="1517"/>
                  <a:pt x="320" y="1501"/>
                </a:cubicBezTo>
                <a:cubicBezTo>
                  <a:pt x="330" y="1472"/>
                  <a:pt x="335" y="1447"/>
                  <a:pt x="352" y="1421"/>
                </a:cubicBezTo>
                <a:cubicBezTo>
                  <a:pt x="357" y="1429"/>
                  <a:pt x="364" y="1436"/>
                  <a:pt x="368" y="1445"/>
                </a:cubicBezTo>
                <a:cubicBezTo>
                  <a:pt x="372" y="1453"/>
                  <a:pt x="370" y="1475"/>
                  <a:pt x="376" y="1469"/>
                </a:cubicBezTo>
                <a:cubicBezTo>
                  <a:pt x="388" y="1457"/>
                  <a:pt x="392" y="1421"/>
                  <a:pt x="392" y="1421"/>
                </a:cubicBezTo>
                <a:cubicBezTo>
                  <a:pt x="412" y="1480"/>
                  <a:pt x="420" y="1431"/>
                  <a:pt x="440" y="1413"/>
                </a:cubicBezTo>
                <a:cubicBezTo>
                  <a:pt x="454" y="1400"/>
                  <a:pt x="472" y="1392"/>
                  <a:pt x="488" y="1381"/>
                </a:cubicBezTo>
                <a:cubicBezTo>
                  <a:pt x="496" y="1376"/>
                  <a:pt x="512" y="1365"/>
                  <a:pt x="512" y="1365"/>
                </a:cubicBezTo>
                <a:cubicBezTo>
                  <a:pt x="634" y="1549"/>
                  <a:pt x="534" y="2291"/>
                  <a:pt x="544" y="2653"/>
                </a:cubicBezTo>
                <a:cubicBezTo>
                  <a:pt x="550" y="2608"/>
                  <a:pt x="556" y="2568"/>
                  <a:pt x="568" y="2525"/>
                </a:cubicBezTo>
                <a:cubicBezTo>
                  <a:pt x="571" y="2514"/>
                  <a:pt x="573" y="2504"/>
                  <a:pt x="576" y="2493"/>
                </a:cubicBezTo>
                <a:cubicBezTo>
                  <a:pt x="581" y="2477"/>
                  <a:pt x="592" y="2445"/>
                  <a:pt x="592" y="2445"/>
                </a:cubicBezTo>
                <a:cubicBezTo>
                  <a:pt x="595" y="2453"/>
                  <a:pt x="592" y="2469"/>
                  <a:pt x="600" y="2469"/>
                </a:cubicBezTo>
                <a:cubicBezTo>
                  <a:pt x="608" y="2469"/>
                  <a:pt x="606" y="2453"/>
                  <a:pt x="608" y="2445"/>
                </a:cubicBezTo>
                <a:cubicBezTo>
                  <a:pt x="617" y="2408"/>
                  <a:pt x="619" y="2380"/>
                  <a:pt x="624" y="2341"/>
                </a:cubicBezTo>
                <a:cubicBezTo>
                  <a:pt x="640" y="2390"/>
                  <a:pt x="642" y="2431"/>
                  <a:pt x="688" y="2461"/>
                </a:cubicBezTo>
                <a:cubicBezTo>
                  <a:pt x="702" y="2246"/>
                  <a:pt x="688" y="2350"/>
                  <a:pt x="712" y="2421"/>
                </a:cubicBezTo>
                <a:cubicBezTo>
                  <a:pt x="715" y="2413"/>
                  <a:pt x="712" y="2393"/>
                  <a:pt x="720" y="2397"/>
                </a:cubicBezTo>
                <a:cubicBezTo>
                  <a:pt x="730" y="2402"/>
                  <a:pt x="727" y="2440"/>
                  <a:pt x="728" y="2429"/>
                </a:cubicBezTo>
                <a:cubicBezTo>
                  <a:pt x="741" y="2334"/>
                  <a:pt x="738" y="2237"/>
                  <a:pt x="744" y="2141"/>
                </a:cubicBezTo>
                <a:cubicBezTo>
                  <a:pt x="748" y="1998"/>
                  <a:pt x="741" y="1875"/>
                  <a:pt x="768" y="1741"/>
                </a:cubicBezTo>
                <a:cubicBezTo>
                  <a:pt x="782" y="1535"/>
                  <a:pt x="785" y="1538"/>
                  <a:pt x="816" y="1381"/>
                </a:cubicBezTo>
                <a:cubicBezTo>
                  <a:pt x="819" y="1325"/>
                  <a:pt x="823" y="1269"/>
                  <a:pt x="824" y="1213"/>
                </a:cubicBezTo>
                <a:cubicBezTo>
                  <a:pt x="828" y="1008"/>
                  <a:pt x="826" y="802"/>
                  <a:pt x="832" y="597"/>
                </a:cubicBezTo>
                <a:cubicBezTo>
                  <a:pt x="833" y="569"/>
                  <a:pt x="856" y="677"/>
                  <a:pt x="856" y="677"/>
                </a:cubicBezTo>
                <a:cubicBezTo>
                  <a:pt x="886" y="632"/>
                  <a:pt x="873" y="565"/>
                  <a:pt x="888" y="669"/>
                </a:cubicBezTo>
                <a:cubicBezTo>
                  <a:pt x="899" y="637"/>
                  <a:pt x="901" y="609"/>
                  <a:pt x="920" y="581"/>
                </a:cubicBezTo>
                <a:cubicBezTo>
                  <a:pt x="944" y="653"/>
                  <a:pt x="946" y="746"/>
                  <a:pt x="952" y="821"/>
                </a:cubicBezTo>
                <a:cubicBezTo>
                  <a:pt x="978" y="693"/>
                  <a:pt x="969" y="915"/>
                  <a:pt x="976" y="957"/>
                </a:cubicBezTo>
                <a:cubicBezTo>
                  <a:pt x="997" y="895"/>
                  <a:pt x="972" y="960"/>
                  <a:pt x="992" y="1021"/>
                </a:cubicBezTo>
                <a:cubicBezTo>
                  <a:pt x="995" y="1029"/>
                  <a:pt x="1008" y="1026"/>
                  <a:pt x="1016" y="1029"/>
                </a:cubicBezTo>
                <a:cubicBezTo>
                  <a:pt x="1019" y="1021"/>
                  <a:pt x="1017" y="1001"/>
                  <a:pt x="1024" y="1005"/>
                </a:cubicBezTo>
                <a:cubicBezTo>
                  <a:pt x="1040" y="1015"/>
                  <a:pt x="1050" y="1035"/>
                  <a:pt x="1056" y="1053"/>
                </a:cubicBezTo>
                <a:cubicBezTo>
                  <a:pt x="1061" y="1069"/>
                  <a:pt x="1072" y="1101"/>
                  <a:pt x="1072" y="1101"/>
                </a:cubicBezTo>
                <a:cubicBezTo>
                  <a:pt x="1091" y="1098"/>
                  <a:pt x="1110" y="1088"/>
                  <a:pt x="1128" y="1093"/>
                </a:cubicBezTo>
                <a:cubicBezTo>
                  <a:pt x="1136" y="1095"/>
                  <a:pt x="1135" y="1109"/>
                  <a:pt x="1136" y="1117"/>
                </a:cubicBezTo>
                <a:cubicBezTo>
                  <a:pt x="1151" y="1251"/>
                  <a:pt x="1109" y="1214"/>
                  <a:pt x="1168" y="1253"/>
                </a:cubicBezTo>
                <a:cubicBezTo>
                  <a:pt x="1176" y="1248"/>
                  <a:pt x="1189" y="1228"/>
                  <a:pt x="1192" y="1237"/>
                </a:cubicBezTo>
                <a:cubicBezTo>
                  <a:pt x="1217" y="1313"/>
                  <a:pt x="1185" y="1507"/>
                  <a:pt x="1288" y="1541"/>
                </a:cubicBezTo>
                <a:cubicBezTo>
                  <a:pt x="1304" y="1538"/>
                  <a:pt x="1324" y="1544"/>
                  <a:pt x="1336" y="1533"/>
                </a:cubicBezTo>
                <a:cubicBezTo>
                  <a:pt x="1349" y="1522"/>
                  <a:pt x="1347" y="1501"/>
                  <a:pt x="1352" y="1485"/>
                </a:cubicBezTo>
                <a:cubicBezTo>
                  <a:pt x="1355" y="1476"/>
                  <a:pt x="1364" y="1470"/>
                  <a:pt x="1368" y="1461"/>
                </a:cubicBezTo>
                <a:cubicBezTo>
                  <a:pt x="1375" y="1446"/>
                  <a:pt x="1384" y="1413"/>
                  <a:pt x="1384" y="1413"/>
                </a:cubicBezTo>
                <a:cubicBezTo>
                  <a:pt x="1432" y="1485"/>
                  <a:pt x="1488" y="1381"/>
                  <a:pt x="1536" y="1453"/>
                </a:cubicBezTo>
                <a:cubicBezTo>
                  <a:pt x="1544" y="1450"/>
                  <a:pt x="1555" y="1452"/>
                  <a:pt x="1560" y="1445"/>
                </a:cubicBezTo>
                <a:cubicBezTo>
                  <a:pt x="1570" y="1431"/>
                  <a:pt x="1576" y="1397"/>
                  <a:pt x="1576" y="1397"/>
                </a:cubicBezTo>
                <a:cubicBezTo>
                  <a:pt x="1579" y="1408"/>
                  <a:pt x="1574" y="1424"/>
                  <a:pt x="1584" y="1429"/>
                </a:cubicBezTo>
                <a:cubicBezTo>
                  <a:pt x="1592" y="1433"/>
                  <a:pt x="1587" y="1412"/>
                  <a:pt x="1592" y="1405"/>
                </a:cubicBezTo>
                <a:cubicBezTo>
                  <a:pt x="1598" y="1397"/>
                  <a:pt x="1609" y="1395"/>
                  <a:pt x="1616" y="1389"/>
                </a:cubicBezTo>
                <a:cubicBezTo>
                  <a:pt x="1639" y="1370"/>
                  <a:pt x="1640" y="1365"/>
                  <a:pt x="1656" y="1341"/>
                </a:cubicBezTo>
                <a:cubicBezTo>
                  <a:pt x="1701" y="936"/>
                  <a:pt x="1685" y="1811"/>
                  <a:pt x="1688" y="1997"/>
                </a:cubicBezTo>
                <a:cubicBezTo>
                  <a:pt x="1691" y="2191"/>
                  <a:pt x="1692" y="2388"/>
                  <a:pt x="1720" y="2581"/>
                </a:cubicBezTo>
                <a:cubicBezTo>
                  <a:pt x="1723" y="2688"/>
                  <a:pt x="1719" y="2795"/>
                  <a:pt x="1728" y="2901"/>
                </a:cubicBezTo>
                <a:cubicBezTo>
                  <a:pt x="1729" y="2918"/>
                  <a:pt x="1739" y="2869"/>
                  <a:pt x="1744" y="2853"/>
                </a:cubicBezTo>
                <a:cubicBezTo>
                  <a:pt x="1755" y="2819"/>
                  <a:pt x="1773" y="2790"/>
                  <a:pt x="1784" y="2757"/>
                </a:cubicBezTo>
                <a:cubicBezTo>
                  <a:pt x="1812" y="2840"/>
                  <a:pt x="1799" y="2680"/>
                  <a:pt x="1808" y="2645"/>
                </a:cubicBezTo>
                <a:cubicBezTo>
                  <a:pt x="1813" y="2661"/>
                  <a:pt x="1819" y="2677"/>
                  <a:pt x="1824" y="2693"/>
                </a:cubicBezTo>
                <a:cubicBezTo>
                  <a:pt x="1827" y="2701"/>
                  <a:pt x="1832" y="2717"/>
                  <a:pt x="1832" y="2717"/>
                </a:cubicBezTo>
                <a:cubicBezTo>
                  <a:pt x="1835" y="2746"/>
                  <a:pt x="1811" y="2805"/>
                  <a:pt x="1840" y="2805"/>
                </a:cubicBezTo>
                <a:cubicBezTo>
                  <a:pt x="1869" y="2805"/>
                  <a:pt x="1844" y="2746"/>
                  <a:pt x="1848" y="2717"/>
                </a:cubicBezTo>
                <a:cubicBezTo>
                  <a:pt x="1852" y="2685"/>
                  <a:pt x="1864" y="2621"/>
                  <a:pt x="1864" y="2621"/>
                </a:cubicBezTo>
                <a:cubicBezTo>
                  <a:pt x="1869" y="2693"/>
                  <a:pt x="1871" y="2760"/>
                  <a:pt x="1888" y="2829"/>
                </a:cubicBezTo>
                <a:cubicBezTo>
                  <a:pt x="1913" y="2792"/>
                  <a:pt x="1919" y="2744"/>
                  <a:pt x="1928" y="2701"/>
                </a:cubicBezTo>
                <a:cubicBezTo>
                  <a:pt x="1947" y="2759"/>
                  <a:pt x="1940" y="2733"/>
                  <a:pt x="1952" y="2781"/>
                </a:cubicBezTo>
                <a:cubicBezTo>
                  <a:pt x="1963" y="2747"/>
                  <a:pt x="1966" y="2711"/>
                  <a:pt x="1976" y="2677"/>
                </a:cubicBezTo>
                <a:cubicBezTo>
                  <a:pt x="1981" y="2661"/>
                  <a:pt x="1992" y="2629"/>
                  <a:pt x="1992" y="2629"/>
                </a:cubicBezTo>
                <a:cubicBezTo>
                  <a:pt x="1997" y="2685"/>
                  <a:pt x="1999" y="2723"/>
                  <a:pt x="2016" y="2773"/>
                </a:cubicBezTo>
                <a:cubicBezTo>
                  <a:pt x="2210" y="2482"/>
                  <a:pt x="2016" y="2782"/>
                  <a:pt x="2040" y="1789"/>
                </a:cubicBezTo>
                <a:cubicBezTo>
                  <a:pt x="2041" y="1753"/>
                  <a:pt x="2077" y="1671"/>
                  <a:pt x="2088" y="1637"/>
                </a:cubicBezTo>
                <a:cubicBezTo>
                  <a:pt x="2093" y="1621"/>
                  <a:pt x="2104" y="1589"/>
                  <a:pt x="2104" y="1589"/>
                </a:cubicBezTo>
                <a:cubicBezTo>
                  <a:pt x="2120" y="1432"/>
                  <a:pt x="2106" y="1273"/>
                  <a:pt x="2128" y="1117"/>
                </a:cubicBezTo>
                <a:cubicBezTo>
                  <a:pt x="2131" y="1066"/>
                  <a:pt x="2130" y="1015"/>
                  <a:pt x="2136" y="965"/>
                </a:cubicBezTo>
                <a:cubicBezTo>
                  <a:pt x="2138" y="948"/>
                  <a:pt x="2152" y="917"/>
                  <a:pt x="2152" y="917"/>
                </a:cubicBezTo>
                <a:cubicBezTo>
                  <a:pt x="2159" y="856"/>
                  <a:pt x="2159" y="792"/>
                  <a:pt x="2176" y="733"/>
                </a:cubicBezTo>
                <a:cubicBezTo>
                  <a:pt x="2200" y="648"/>
                  <a:pt x="2162" y="767"/>
                  <a:pt x="2200" y="653"/>
                </a:cubicBezTo>
                <a:cubicBezTo>
                  <a:pt x="2203" y="645"/>
                  <a:pt x="2208" y="629"/>
                  <a:pt x="2208" y="629"/>
                </a:cubicBezTo>
                <a:cubicBezTo>
                  <a:pt x="2217" y="519"/>
                  <a:pt x="2242" y="417"/>
                  <a:pt x="2264" y="309"/>
                </a:cubicBezTo>
                <a:cubicBezTo>
                  <a:pt x="2287" y="423"/>
                  <a:pt x="2273" y="259"/>
                  <a:pt x="2288" y="213"/>
                </a:cubicBezTo>
                <a:cubicBezTo>
                  <a:pt x="2291" y="248"/>
                  <a:pt x="2289" y="283"/>
                  <a:pt x="2296" y="317"/>
                </a:cubicBezTo>
                <a:cubicBezTo>
                  <a:pt x="2298" y="325"/>
                  <a:pt x="2302" y="301"/>
                  <a:pt x="2304" y="293"/>
                </a:cubicBezTo>
                <a:cubicBezTo>
                  <a:pt x="2312" y="264"/>
                  <a:pt x="2321" y="234"/>
                  <a:pt x="2328" y="205"/>
                </a:cubicBezTo>
                <a:cubicBezTo>
                  <a:pt x="2344" y="254"/>
                  <a:pt x="2333" y="405"/>
                  <a:pt x="2352" y="269"/>
                </a:cubicBezTo>
                <a:cubicBezTo>
                  <a:pt x="2372" y="351"/>
                  <a:pt x="2356" y="435"/>
                  <a:pt x="2376" y="517"/>
                </a:cubicBezTo>
                <a:cubicBezTo>
                  <a:pt x="2379" y="546"/>
                  <a:pt x="2369" y="580"/>
                  <a:pt x="2384" y="605"/>
                </a:cubicBezTo>
                <a:cubicBezTo>
                  <a:pt x="2393" y="619"/>
                  <a:pt x="2400" y="557"/>
                  <a:pt x="2400" y="557"/>
                </a:cubicBezTo>
                <a:cubicBezTo>
                  <a:pt x="2403" y="637"/>
                  <a:pt x="2404" y="717"/>
                  <a:pt x="2408" y="797"/>
                </a:cubicBezTo>
                <a:cubicBezTo>
                  <a:pt x="2409" y="813"/>
                  <a:pt x="2401" y="838"/>
                  <a:pt x="2416" y="845"/>
                </a:cubicBezTo>
                <a:cubicBezTo>
                  <a:pt x="2428" y="851"/>
                  <a:pt x="2421" y="818"/>
                  <a:pt x="2424" y="805"/>
                </a:cubicBezTo>
                <a:cubicBezTo>
                  <a:pt x="2439" y="879"/>
                  <a:pt x="2435" y="985"/>
                  <a:pt x="2520" y="1013"/>
                </a:cubicBezTo>
                <a:cubicBezTo>
                  <a:pt x="2552" y="1005"/>
                  <a:pt x="2554" y="1012"/>
                  <a:pt x="2568" y="981"/>
                </a:cubicBezTo>
                <a:cubicBezTo>
                  <a:pt x="2575" y="966"/>
                  <a:pt x="2584" y="933"/>
                  <a:pt x="2584" y="933"/>
                </a:cubicBezTo>
                <a:cubicBezTo>
                  <a:pt x="2616" y="1479"/>
                  <a:pt x="2544" y="312"/>
                  <a:pt x="2600" y="229"/>
                </a:cubicBezTo>
                <a:cubicBezTo>
                  <a:pt x="2752" y="0"/>
                  <a:pt x="2371" y="966"/>
                  <a:pt x="2632" y="1053"/>
                </a:cubicBezTo>
                <a:cubicBezTo>
                  <a:pt x="2640" y="1094"/>
                  <a:pt x="2632" y="1112"/>
                  <a:pt x="2672" y="1125"/>
                </a:cubicBezTo>
                <a:cubicBezTo>
                  <a:pt x="2698" y="1047"/>
                  <a:pt x="2683" y="1214"/>
                  <a:pt x="2704" y="1229"/>
                </a:cubicBezTo>
                <a:cubicBezTo>
                  <a:pt x="2718" y="1239"/>
                  <a:pt x="2752" y="1245"/>
                  <a:pt x="2752" y="1245"/>
                </a:cubicBezTo>
                <a:cubicBezTo>
                  <a:pt x="2779" y="1242"/>
                  <a:pt x="2807" y="1246"/>
                  <a:pt x="2832" y="1237"/>
                </a:cubicBezTo>
                <a:cubicBezTo>
                  <a:pt x="2840" y="1234"/>
                  <a:pt x="2836" y="1205"/>
                  <a:pt x="2840" y="1213"/>
                </a:cubicBezTo>
                <a:cubicBezTo>
                  <a:pt x="2848" y="1230"/>
                  <a:pt x="2845" y="1250"/>
                  <a:pt x="2848" y="1269"/>
                </a:cubicBezTo>
                <a:cubicBezTo>
                  <a:pt x="2853" y="1261"/>
                  <a:pt x="2854" y="1245"/>
                  <a:pt x="2864" y="1245"/>
                </a:cubicBezTo>
                <a:cubicBezTo>
                  <a:pt x="2872" y="1245"/>
                  <a:pt x="2865" y="1264"/>
                  <a:pt x="2872" y="1269"/>
                </a:cubicBezTo>
                <a:cubicBezTo>
                  <a:pt x="2901" y="1289"/>
                  <a:pt x="3029" y="1292"/>
                  <a:pt x="3040" y="1293"/>
                </a:cubicBezTo>
                <a:cubicBezTo>
                  <a:pt x="3045" y="1309"/>
                  <a:pt x="3051" y="1325"/>
                  <a:pt x="3056" y="1341"/>
                </a:cubicBezTo>
                <a:cubicBezTo>
                  <a:pt x="3059" y="1349"/>
                  <a:pt x="3064" y="1365"/>
                  <a:pt x="3064" y="1365"/>
                </a:cubicBezTo>
                <a:cubicBezTo>
                  <a:pt x="3067" y="1455"/>
                  <a:pt x="3015" y="1631"/>
                  <a:pt x="3136" y="1661"/>
                </a:cubicBezTo>
                <a:cubicBezTo>
                  <a:pt x="3217" y="1645"/>
                  <a:pt x="3182" y="1604"/>
                  <a:pt x="3192" y="1509"/>
                </a:cubicBezTo>
                <a:cubicBezTo>
                  <a:pt x="3193" y="1495"/>
                  <a:pt x="3196" y="1482"/>
                  <a:pt x="3200" y="1469"/>
                </a:cubicBezTo>
                <a:cubicBezTo>
                  <a:pt x="3204" y="1453"/>
                  <a:pt x="3216" y="1421"/>
                  <a:pt x="3216" y="1421"/>
                </a:cubicBezTo>
                <a:cubicBezTo>
                  <a:pt x="3248" y="1470"/>
                  <a:pt x="3227" y="1511"/>
                  <a:pt x="3272" y="1541"/>
                </a:cubicBezTo>
                <a:cubicBezTo>
                  <a:pt x="3296" y="1538"/>
                  <a:pt x="3321" y="1541"/>
                  <a:pt x="3344" y="1533"/>
                </a:cubicBezTo>
                <a:cubicBezTo>
                  <a:pt x="3390" y="1516"/>
                  <a:pt x="3327" y="1429"/>
                  <a:pt x="3384" y="1429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711" name="Line 31"/>
          <p:cNvSpPr>
            <a:spLocks noChangeShapeType="1"/>
          </p:cNvSpPr>
          <p:nvPr/>
        </p:nvSpPr>
        <p:spPr bwMode="auto">
          <a:xfrm>
            <a:off x="1905000" y="41910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712" name="Line 32"/>
          <p:cNvSpPr>
            <a:spLocks noChangeShapeType="1"/>
          </p:cNvSpPr>
          <p:nvPr/>
        </p:nvSpPr>
        <p:spPr bwMode="auto">
          <a:xfrm>
            <a:off x="1905000" y="25146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63513" y="2057400"/>
            <a:ext cx="1500187" cy="346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 b="1">
                <a:effectLst/>
                <a:latin typeface="Arial" charset="0"/>
              </a:rPr>
              <a:t>Auffällig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3513" y="4267200"/>
            <a:ext cx="1500187" cy="590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 b="1" dirty="0">
                <a:solidFill>
                  <a:srgbClr val="000000"/>
                </a:solidFill>
                <a:effectLst/>
                <a:latin typeface="Arial" charset="0"/>
              </a:rPr>
              <a:t>Angst</a:t>
            </a:r>
            <a:r>
              <a:rPr lang="de-CH" sz="1600" b="1" dirty="0">
                <a:solidFill>
                  <a:schemeClr val="bg1"/>
                </a:solidFill>
                <a:effectLst/>
                <a:latin typeface="Arial" charset="0"/>
              </a:rPr>
              <a:t> - Bereich</a:t>
            </a: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4572000" y="1295400"/>
            <a:ext cx="0" cy="48006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4343400" y="2667000"/>
            <a:ext cx="7620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CH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9717" name="Text Box 37"/>
          <p:cNvSpPr txBox="1">
            <a:spLocks noChangeArrowheads="1"/>
          </p:cNvSpPr>
          <p:nvPr/>
        </p:nvSpPr>
        <p:spPr bwMode="auto">
          <a:xfrm>
            <a:off x="4716016" y="836712"/>
            <a:ext cx="2439888" cy="430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Angst: Ausweichen?...</a:t>
            </a:r>
            <a:endParaRPr lang="de-CH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9719" name="Line 39"/>
          <p:cNvSpPr>
            <a:spLocks noChangeShapeType="1"/>
          </p:cNvSpPr>
          <p:nvPr/>
        </p:nvSpPr>
        <p:spPr bwMode="auto">
          <a:xfrm flipH="1">
            <a:off x="4724400" y="1447800"/>
            <a:ext cx="30480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720" name="Line 40"/>
          <p:cNvSpPr>
            <a:spLocks noChangeShapeType="1"/>
          </p:cNvSpPr>
          <p:nvPr/>
        </p:nvSpPr>
        <p:spPr bwMode="auto">
          <a:xfrm flipV="1">
            <a:off x="5715000" y="2819400"/>
            <a:ext cx="0" cy="2514600"/>
          </a:xfrm>
          <a:prstGeom prst="line">
            <a:avLst/>
          </a:prstGeom>
          <a:noFill/>
          <a:ln w="76200" cmpd="sng">
            <a:solidFill>
              <a:srgbClr val="008000"/>
            </a:solidFill>
            <a:round/>
            <a:headEnd/>
            <a:tailEnd type="stealth" w="med" len="med"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721" name="Text Box 41"/>
          <p:cNvSpPr txBox="1">
            <a:spLocks noChangeArrowheads="1"/>
          </p:cNvSpPr>
          <p:nvPr/>
        </p:nvSpPr>
        <p:spPr bwMode="auto">
          <a:xfrm>
            <a:off x="5943600" y="4495800"/>
            <a:ext cx="3200400" cy="430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Ausgleichs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Strategie</a:t>
            </a:r>
            <a:endParaRPr lang="de-CH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9722" name="Text Box 42"/>
          <p:cNvSpPr txBox="1">
            <a:spLocks noChangeArrowheads="1"/>
          </p:cNvSpPr>
          <p:nvPr/>
        </p:nvSpPr>
        <p:spPr bwMode="auto">
          <a:xfrm>
            <a:off x="5943600" y="5029200"/>
            <a:ext cx="3200400" cy="430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z.B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.: </a:t>
            </a:r>
            <a:r>
              <a:rPr lang="de-D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Macht, Bestimmen</a:t>
            </a:r>
            <a:endParaRPr lang="de-CH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" name="Bild 26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37312"/>
            <a:ext cx="1345356" cy="353156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5868144" y="6237312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2339752" y="2060848"/>
            <a:ext cx="1143000" cy="430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Freude</a:t>
            </a:r>
            <a:endParaRPr lang="de-CH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34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 autoUpdateAnimBg="0"/>
      <p:bldP spid="353289" grpId="0" autoUpdateAnimBg="0"/>
      <p:bldP spid="2" grpId="0" autoUpdateAnimBg="0"/>
      <p:bldP spid="199704" grpId="0" autoUpdateAnimBg="0"/>
      <p:bldP spid="199711" grpId="0" animBg="1"/>
      <p:bldP spid="199712" grpId="0" animBg="1"/>
      <p:bldP spid="3" grpId="0" autoUpdateAnimBg="0"/>
      <p:bldP spid="4" grpId="0" autoUpdateAnimBg="0"/>
      <p:bldP spid="199716" grpId="0" animBg="1" autoUpdateAnimBg="0"/>
      <p:bldP spid="199717" grpId="0" animBg="1" autoUpdateAnimBg="0"/>
      <p:bldP spid="199719" grpId="0" animBg="1"/>
      <p:bldP spid="199720" grpId="0" animBg="1"/>
      <p:bldP spid="199721" grpId="0" animBg="1" autoUpdateAnimBg="0"/>
      <p:bldP spid="199722" grpId="0" animBg="1" autoUpdateAnimBg="0"/>
      <p:bldP spid="2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252536" y="116632"/>
            <a:ext cx="8856984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/>
                <a:cs typeface="Arial"/>
              </a:rPr>
              <a:t>Meine Gesundheit?</a:t>
            </a:r>
            <a:endParaRPr lang="de-CH" sz="3600" dirty="0">
              <a:latin typeface="Arial"/>
              <a:cs typeface="Arial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896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896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896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Bild 1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24128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2" name="Bild 1" descr="1_Lebensereignisse_Okt-11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5830"/>
            <a:ext cx="4248472" cy="60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336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-99392"/>
            <a:ext cx="5105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3600" b="1" dirty="0" smtClean="0">
                <a:solidFill>
                  <a:srgbClr val="FF6600"/>
                </a:solidFill>
                <a:latin typeface="Arial"/>
                <a:cs typeface="Arial"/>
              </a:rPr>
              <a:t>Wer bin ich?...</a:t>
            </a:r>
            <a:endParaRPr lang="de-CH" sz="3600" dirty="0">
              <a:latin typeface="Arial"/>
              <a:cs typeface="Arial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896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896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896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1660525" y="1252538"/>
            <a:ext cx="1693863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Ich bin...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1676400" y="2286000"/>
            <a:ext cx="317023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Die andern sind...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1676400" y="3276600"/>
            <a:ext cx="279558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Das Leben ist...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1676400" y="4191000"/>
            <a:ext cx="3459163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Deshalb muss ich...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" name="Bild 1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24128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8562388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utoUpdateAnimBg="0"/>
      <p:bldP spid="168968" grpId="0" autoUpdateAnimBg="0"/>
      <p:bldP spid="168969" grpId="0" autoUpdateAnimBg="0"/>
      <p:bldP spid="168970" grpId="0" autoUpdateAnimBg="0"/>
      <p:bldP spid="16897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0"/>
            <a:ext cx="5105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3600" b="1" dirty="0" smtClean="0">
                <a:solidFill>
                  <a:srgbClr val="FF6600"/>
                </a:solidFill>
                <a:latin typeface="Arial"/>
                <a:cs typeface="Arial"/>
              </a:rPr>
              <a:t>Wer bin ich wirklich?</a:t>
            </a:r>
            <a:endParaRPr lang="de-CH" sz="3600" dirty="0">
              <a:latin typeface="Arial"/>
              <a:cs typeface="Arial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80228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0229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0230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1676400" y="914400"/>
            <a:ext cx="1768475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Ich bin...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1676400" y="2362200"/>
            <a:ext cx="317023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Die andern sind...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1676400" y="3810000"/>
            <a:ext cx="279558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Das Leben ist...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1676400" y="5181600"/>
            <a:ext cx="3459163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Deshalb muss ich...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1676400" y="1524000"/>
            <a:ext cx="73152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3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ein Denker, Perfektionist, ängstlich...</a:t>
            </a:r>
            <a:endParaRPr lang="de-CH" sz="3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1676400" y="2971800"/>
            <a:ext cx="4240213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besser, ent - spannter...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8" name="Text Box 14"/>
          <p:cNvSpPr txBox="1">
            <a:spLocks noChangeArrowheads="1"/>
          </p:cNvSpPr>
          <p:nvPr/>
        </p:nvSpPr>
        <p:spPr bwMode="auto">
          <a:xfrm>
            <a:off x="1676400" y="4419600"/>
            <a:ext cx="633888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hart, anstrengend, herausfordernd...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1676400" y="5791200"/>
            <a:ext cx="1766888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000">
                <a:effectLst>
                  <a:outerShdw blurRad="38100" dist="38100" dir="2700000" algn="tl">
                    <a:srgbClr val="FFFFFF"/>
                  </a:outerShdw>
                </a:effectLst>
              </a:rPr>
              <a:t>kämpfen!</a:t>
            </a:r>
            <a:endParaRPr lang="de-CH" sz="3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" name="Bild 15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96136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032350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utoUpdateAnimBg="0"/>
      <p:bldP spid="180232" grpId="0" autoUpdateAnimBg="0"/>
      <p:bldP spid="180233" grpId="0" autoUpdateAnimBg="0"/>
      <p:bldP spid="180234" grpId="0" autoUpdateAnimBg="0"/>
      <p:bldP spid="180235" grpId="0" autoUpdateAnimBg="0"/>
      <p:bldP spid="180236" grpId="0" autoUpdateAnimBg="0"/>
      <p:bldP spid="180237" grpId="0" autoUpdateAnimBg="0"/>
      <p:bldP spid="180238" grpId="0" autoUpdateAnimBg="0"/>
      <p:bldP spid="18023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1916832"/>
            <a:ext cx="7848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de-DE" sz="2600" dirty="0">
                <a:latin typeface="Arial" charset="0"/>
              </a:rPr>
              <a:t>2. Trifft Entscheidungen </a:t>
            </a:r>
            <a:r>
              <a:rPr lang="de-DE" sz="2600" dirty="0">
                <a:latin typeface="Arial" charset="0"/>
                <a:sym typeface="Wingdings" charset="0"/>
              </a:rPr>
              <a:t> Selbstverantwortlich</a:t>
            </a:r>
            <a:endParaRPr lang="de-CH" sz="2600" dirty="0">
              <a:latin typeface="Arial" charset="0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201732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1733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1734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1735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3933056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latin typeface="Arial" charset="0"/>
              </a:rPr>
              <a:t>4. Will im Grunde die Gleichwertigkeit</a:t>
            </a:r>
            <a:endParaRPr lang="de-DE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4876800"/>
            <a:ext cx="86409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latin typeface="Arial" charset="0"/>
              </a:rPr>
              <a:t>5. Der Mensch ist eine Einheit von </a:t>
            </a:r>
            <a:r>
              <a:rPr lang="de-DE" sz="2800" dirty="0" smtClean="0">
                <a:latin typeface="Arial" charset="0"/>
              </a:rPr>
              <a:t>Körper, Emotionen</a:t>
            </a:r>
            <a:endParaRPr lang="de-DE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1052736"/>
            <a:ext cx="83529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14350" indent="-514350">
              <a:buAutoNum type="arabicPeriod"/>
            </a:pPr>
            <a:r>
              <a:rPr lang="de-DE" sz="2800" dirty="0" smtClean="0">
                <a:latin typeface="Arial" charset="0"/>
              </a:rPr>
              <a:t>Der </a:t>
            </a:r>
            <a:r>
              <a:rPr lang="de-DE" sz="2800" dirty="0">
                <a:latin typeface="Arial" charset="0"/>
              </a:rPr>
              <a:t>Mensch verfolgt </a:t>
            </a:r>
            <a:r>
              <a:rPr lang="de-DE" sz="2800" dirty="0" smtClean="0">
                <a:latin typeface="Arial" charset="0"/>
              </a:rPr>
              <a:t>(</a:t>
            </a:r>
            <a:r>
              <a:rPr lang="de-DE" sz="2800" dirty="0" err="1">
                <a:latin typeface="Arial" charset="0"/>
              </a:rPr>
              <a:t>un</a:t>
            </a:r>
            <a:r>
              <a:rPr lang="de-DE" sz="2800" dirty="0">
                <a:latin typeface="Arial" charset="0"/>
              </a:rPr>
              <a:t>)-</a:t>
            </a:r>
            <a:r>
              <a:rPr lang="de-DE" sz="2800" dirty="0" smtClean="0">
                <a:latin typeface="Arial" charset="0"/>
              </a:rPr>
              <a:t>bewusst Absichten</a:t>
            </a:r>
            <a:endParaRPr lang="de-DE" sz="2800" dirty="0"/>
          </a:p>
          <a:p>
            <a:endParaRPr lang="de-CH" sz="2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44" y="2852936"/>
            <a:ext cx="80500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3. Ist </a:t>
            </a:r>
            <a:r>
              <a:rPr lang="de-DE" sz="2800" dirty="0">
                <a:latin typeface="Arial" charset="0"/>
              </a:rPr>
              <a:t>ein soziales Wesen </a:t>
            </a:r>
            <a:r>
              <a:rPr lang="de-DE" sz="2800" dirty="0">
                <a:latin typeface="Arial" charset="0"/>
                <a:sym typeface="Wingdings"/>
              </a:rPr>
              <a:t> Zugehörigkeitsgefühl</a:t>
            </a:r>
            <a:endParaRPr lang="de-CH" sz="2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4400" y="6096000"/>
            <a:ext cx="396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Quelle: </a:t>
            </a:r>
            <a:br>
              <a:rPr lang="de-DE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de-DE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Alfred Adler, Begründer der Individualps</a:t>
            </a:r>
            <a:r>
              <a:rPr lang="de-DE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ychologie</a:t>
            </a:r>
            <a:endParaRPr lang="de-CH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76056" y="6309320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8" name="Rechteck 7"/>
          <p:cNvSpPr/>
          <p:nvPr/>
        </p:nvSpPr>
        <p:spPr>
          <a:xfrm>
            <a:off x="2411760" y="116632"/>
            <a:ext cx="6284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Den Menschen verstehen</a:t>
            </a:r>
            <a:endParaRPr lang="de-CH" sz="36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4959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utoUpdateAnimBg="0"/>
      <p:bldP spid="2" grpId="0" autoUpdateAnimBg="0"/>
      <p:bldP spid="3" grpId="0" autoUpdateAnimBg="0"/>
      <p:bldP spid="4" grpId="0" autoUpdateAnimBg="0"/>
      <p:bldP spid="5" grpId="0" autoUpdateAnimBg="0"/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600" b="1" dirty="0" smtClean="0">
                <a:solidFill>
                  <a:srgbClr val="FF6600"/>
                </a:solidFill>
                <a:latin typeface="Arial"/>
                <a:cs typeface="Arial"/>
              </a:rPr>
              <a:t>Hier der Weg zur Lösung?</a:t>
            </a:r>
            <a:endParaRPr lang="de-DE" sz="3600" dirty="0">
              <a:latin typeface="Arial"/>
              <a:cs typeface="Arial"/>
            </a:endParaRPr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3_Erfolgs_Spirale Kopi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662296" cy="51845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7913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1828800"/>
            <a:ext cx="6934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de-DE" sz="2800" dirty="0">
                <a:latin typeface="Arial" charset="0"/>
              </a:rPr>
              <a:t>2. </a:t>
            </a:r>
            <a:r>
              <a:rPr lang="de-DE" sz="2800" dirty="0" smtClean="0">
                <a:latin typeface="Arial" charset="0"/>
              </a:rPr>
              <a:t>Meine Gefühle als Signal wahrnehmen</a:t>
            </a:r>
            <a:endParaRPr lang="de-CH" sz="2800" dirty="0">
              <a:latin typeface="Arial" charset="0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8944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89447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373380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4. Neue Entscheidung treffen!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4724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990600"/>
            <a:ext cx="72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666750" indent="-666750"/>
            <a:r>
              <a:rPr lang="de-DE" sz="2800" dirty="0" smtClean="0">
                <a:latin typeface="Arial" charset="0"/>
              </a:rPr>
              <a:t>1. Mich selber erkennen, meine Absichten?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2819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3. Mich dem Feedback stellen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4 Schritte zur Lösung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04048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59081313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utoUpdateAnimBg="0"/>
      <p:bldP spid="2" grpId="0" autoUpdateAnimBg="0"/>
      <p:bldP spid="3" grpId="0" autoUpdateAnimBg="0"/>
      <p:bldP spid="4" grpId="0" autoUpdateAnimBg="0"/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8944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89447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568" y="5157192"/>
            <a:ext cx="8077200" cy="113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hangingPunct="0"/>
            <a:r>
              <a:rPr lang="de-CH" sz="2600" dirty="0" smtClean="0">
                <a:latin typeface="Arial"/>
                <a:cs typeface="Arial"/>
              </a:rPr>
              <a:t>Veränderungen </a:t>
            </a:r>
            <a:r>
              <a:rPr lang="de-CH" sz="2600" dirty="0">
                <a:latin typeface="Arial"/>
                <a:cs typeface="Arial"/>
              </a:rPr>
              <a:t>können nur durch eine Veränderung der </a:t>
            </a:r>
            <a:r>
              <a:rPr lang="de-CH" sz="2600" dirty="0" smtClean="0">
                <a:latin typeface="Arial"/>
                <a:cs typeface="Arial"/>
              </a:rPr>
              <a:t>Strategien </a:t>
            </a:r>
            <a:r>
              <a:rPr lang="de-CH" sz="2600" dirty="0">
                <a:latin typeface="Arial"/>
                <a:cs typeface="Arial"/>
              </a:rPr>
              <a:t>in deinem </a:t>
            </a:r>
            <a:r>
              <a:rPr lang="de-CH" sz="2600" dirty="0" smtClean="0">
                <a:latin typeface="Arial"/>
                <a:cs typeface="Arial"/>
              </a:rPr>
              <a:t>Lebensstil </a:t>
            </a:r>
            <a:r>
              <a:rPr lang="de-CH" sz="2600" dirty="0">
                <a:latin typeface="Arial"/>
                <a:cs typeface="Arial"/>
              </a:rPr>
              <a:t>erfolgen.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4724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5220072" y="0"/>
            <a:ext cx="39239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Merke!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04048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6" name="Bild 5" descr="DSC_02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534912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94132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7" y="548679"/>
            <a:ext cx="7992887" cy="648074"/>
          </a:xfrm>
        </p:spPr>
        <p:txBody>
          <a:bodyPr/>
          <a:lstStyle/>
          <a:p>
            <a:pPr algn="r"/>
            <a:r>
              <a:rPr lang="de-DE" sz="2200" b="1" dirty="0" err="1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Manag</a:t>
            </a:r>
            <a:r>
              <a:rPr lang="de-DE" sz="2200" b="1" dirty="0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. komplexer Veränderung </a:t>
            </a:r>
            <a:r>
              <a:rPr lang="mr-IN" sz="2200" b="1" dirty="0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–</a:t>
            </a:r>
            <a:r>
              <a:rPr lang="de-DE" sz="2200" b="1" dirty="0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 The Power </a:t>
            </a:r>
            <a:r>
              <a:rPr lang="de-DE" sz="2200" b="1" dirty="0" err="1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of</a:t>
            </a:r>
            <a:r>
              <a:rPr lang="de-DE" sz="2200" b="1" dirty="0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2200" b="1" dirty="0" err="1" smtClean="0">
                <a:solidFill>
                  <a:srgbClr val="FF6600"/>
                </a:solidFill>
                <a:latin typeface="Arial"/>
                <a:ea typeface="+mn-ea"/>
                <a:cs typeface="Arial"/>
              </a:rPr>
              <a:t>Emotions</a:t>
            </a:r>
            <a:r>
              <a:rPr lang="de-CH" sz="2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/>
            </a:r>
            <a:br>
              <a:rPr lang="de-CH" sz="2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endParaRPr lang="de-DE" sz="2200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196752"/>
            <a:ext cx="7772400" cy="4032448"/>
          </a:xfrm>
        </p:spPr>
        <p:txBody>
          <a:bodyPr/>
          <a:lstStyle/>
          <a:p>
            <a:pPr marL="0" indent="0" hangingPunct="0">
              <a:buNone/>
            </a:pPr>
            <a:endParaRPr lang="de-CH" sz="2200" dirty="0" smtClean="0">
              <a:hlinkClick r:id="rId2"/>
            </a:endParaRPr>
          </a:p>
          <a:p>
            <a:pPr marL="0" indent="0" hangingPunct="0">
              <a:buNone/>
            </a:pPr>
            <a:r>
              <a:rPr lang="de-CH" sz="200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https://www.jenniundpartner.ch/%C3%BCber-uns/downloads/auszug-von-vortr%C3%A4gen</a:t>
            </a:r>
            <a:r>
              <a:rPr lang="de-CH" sz="2000" dirty="0" smtClean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/</a:t>
            </a:r>
            <a:endParaRPr lang="de-CH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 hangingPunct="0">
              <a:buNone/>
            </a:pPr>
            <a:endParaRPr lang="de-CH" sz="2000" dirty="0" smtClean="0"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 smtClean="0">
                <a:latin typeface="Arial"/>
                <a:cs typeface="Arial"/>
              </a:rPr>
              <a:t>Downloads zu Vorträgen...</a:t>
            </a:r>
          </a:p>
          <a:p>
            <a:pPr marL="0" indent="0" hangingPunct="0">
              <a:buNone/>
            </a:pPr>
            <a:endParaRPr lang="de-CH" sz="2000" dirty="0" smtClean="0">
              <a:latin typeface="Arial"/>
              <a:cs typeface="Arial"/>
            </a:endParaRPr>
          </a:p>
          <a:p>
            <a:pPr hangingPunct="0">
              <a:buFont typeface="Wingdings" charset="0"/>
              <a:buChar char="à"/>
            </a:pPr>
            <a:r>
              <a:rPr lang="de-CH" sz="2000" dirty="0" smtClean="0">
                <a:latin typeface="Arial"/>
                <a:cs typeface="Arial"/>
              </a:rPr>
              <a:t>1. Dokument: „Management komplexer Veränderungen - The </a:t>
            </a:r>
            <a:r>
              <a:rPr lang="de-CH" sz="2000" dirty="0">
                <a:latin typeface="Arial"/>
                <a:cs typeface="Arial"/>
              </a:rPr>
              <a:t>Power </a:t>
            </a:r>
            <a:r>
              <a:rPr lang="de-CH" sz="2000" dirty="0" err="1">
                <a:latin typeface="Arial"/>
                <a:cs typeface="Arial"/>
              </a:rPr>
              <a:t>of</a:t>
            </a:r>
            <a:r>
              <a:rPr lang="de-CH" sz="2000" dirty="0">
                <a:latin typeface="Arial"/>
                <a:cs typeface="Arial"/>
              </a:rPr>
              <a:t> </a:t>
            </a:r>
            <a:r>
              <a:rPr lang="de-CH" sz="2000" dirty="0" err="1">
                <a:latin typeface="Arial"/>
                <a:cs typeface="Arial"/>
              </a:rPr>
              <a:t>Emotions</a:t>
            </a:r>
            <a:r>
              <a:rPr lang="de-CH" sz="2000" dirty="0" smtClean="0">
                <a:latin typeface="Arial"/>
                <a:cs typeface="Arial"/>
              </a:rPr>
              <a:t>“</a:t>
            </a:r>
          </a:p>
          <a:p>
            <a:pPr marL="0" indent="0" hangingPunct="0">
              <a:buNone/>
            </a:pPr>
            <a:endParaRPr lang="de-CH" sz="2000" dirty="0" smtClean="0">
              <a:solidFill>
                <a:srgbClr val="0000FF"/>
              </a:solidFill>
              <a:latin typeface="Arial"/>
              <a:cs typeface="Arial"/>
              <a:hlinkClick r:id="rId4"/>
            </a:endParaRPr>
          </a:p>
          <a:p>
            <a:pPr hangingPunct="0">
              <a:buFont typeface="Wingdings" charset="0"/>
              <a:buChar char="à"/>
            </a:pPr>
            <a:r>
              <a:rPr lang="de-CH" sz="2000" dirty="0" smtClean="0">
                <a:latin typeface="Arial"/>
                <a:cs typeface="Arial"/>
              </a:rPr>
              <a:t>2. Dokument: „3_</a:t>
            </a:r>
            <a:r>
              <a:rPr lang="de-CH" sz="2000" dirty="0" smtClean="0"/>
              <a:t>Erfolgreicher_Umgang_Veränderung_Nov19.pdf</a:t>
            </a:r>
            <a:r>
              <a:rPr lang="de-DE" sz="2000" dirty="0" smtClean="0">
                <a:latin typeface="Arial"/>
                <a:cs typeface="Arial"/>
              </a:rPr>
              <a:t>“</a:t>
            </a:r>
            <a:endParaRPr lang="de-CH" sz="2000" dirty="0">
              <a:latin typeface="Arial"/>
              <a:cs typeface="Arial"/>
            </a:endParaRPr>
          </a:p>
          <a:p>
            <a:pPr marL="0" indent="0" hangingPunct="0">
              <a:buNone/>
            </a:pPr>
            <a:endParaRPr lang="de-CH" sz="2000" dirty="0" smtClean="0"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de-CH" sz="2000" dirty="0" smtClean="0">
                <a:latin typeface="Arial"/>
                <a:cs typeface="Arial"/>
              </a:rPr>
              <a:t>3. </a:t>
            </a:r>
            <a:r>
              <a:rPr lang="de-CH" sz="2000" dirty="0">
                <a:latin typeface="Arial"/>
                <a:cs typeface="Arial"/>
              </a:rPr>
              <a:t>Dokument: </a:t>
            </a:r>
            <a:r>
              <a:rPr lang="de-CH" sz="2000" dirty="0" smtClean="0">
                <a:latin typeface="Arial"/>
                <a:cs typeface="Arial"/>
              </a:rPr>
              <a:t>„1_</a:t>
            </a:r>
            <a:r>
              <a:rPr lang="de-CH" sz="2000" dirty="0" smtClean="0"/>
              <a:t>Lebensereignisse_Okt-11.pdf </a:t>
            </a:r>
            <a:r>
              <a:rPr lang="de-DE" sz="2000" dirty="0">
                <a:latin typeface="Arial"/>
                <a:cs typeface="Arial"/>
              </a:rPr>
              <a:t>“</a:t>
            </a:r>
            <a:endParaRPr lang="de-CH" sz="2000" dirty="0">
              <a:latin typeface="Arial"/>
              <a:cs typeface="Arial"/>
            </a:endParaRPr>
          </a:p>
          <a:p>
            <a:pPr marL="0" indent="0" hangingPunct="0">
              <a:buNone/>
            </a:pPr>
            <a:endParaRPr lang="de-CH" sz="2000" dirty="0">
              <a:latin typeface="Arial"/>
              <a:cs typeface="Arial"/>
            </a:endParaRPr>
          </a:p>
          <a:p>
            <a:pPr hangingPunct="0">
              <a:buFont typeface="Wingdings" charset="0"/>
              <a:buChar char="à"/>
            </a:pP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 descr="image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971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51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/>
                <a:cs typeface="Arial"/>
              </a:rPr>
              <a:t>Analogie der beiden Bilder?</a:t>
            </a:r>
            <a:endParaRPr lang="de-DE" sz="3600" dirty="0">
              <a:latin typeface="Arial"/>
              <a:cs typeface="Arial"/>
            </a:endParaRPr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409717" y="501317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 </a:t>
            </a:r>
            <a:r>
              <a:rPr lang="de-DE" sz="2000" b="1" dirty="0" smtClean="0"/>
              <a:t>Fazit: </a:t>
            </a:r>
            <a:r>
              <a:rPr lang="de-DE" sz="2000" dirty="0" smtClean="0">
                <a:latin typeface="Arial"/>
                <a:cs typeface="Arial"/>
              </a:rPr>
              <a:t>Je nach Ausstrahlung droht Vorsicht oder ?</a:t>
            </a:r>
          </a:p>
          <a:p>
            <a:endParaRPr lang="de-DE" sz="2000" dirty="0">
              <a:latin typeface="Arial"/>
              <a:cs typeface="Arial"/>
            </a:endParaRPr>
          </a:p>
          <a:p>
            <a:r>
              <a:rPr lang="de-DE" sz="2000" dirty="0" smtClean="0">
                <a:latin typeface="Arial"/>
                <a:cs typeface="Arial"/>
              </a:rPr>
              <a:t>Zentrale Frage: Wie gehe ich damit um? 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4" name="Bild 3" descr="Bildschirmfoto 2018-12-02 um 13.31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707904" cy="3100890"/>
          </a:xfrm>
          <a:prstGeom prst="rect">
            <a:avLst/>
          </a:prstGeom>
        </p:spPr>
      </p:pic>
      <p:pic>
        <p:nvPicPr>
          <p:cNvPr id="6" name="Bild 5" descr="ti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62908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8944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89447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99592" y="5013176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4724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990600"/>
            <a:ext cx="72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666750" indent="-666750"/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Sebastian Kneipp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04048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6" name="Rechteck 5"/>
          <p:cNvSpPr/>
          <p:nvPr/>
        </p:nvSpPr>
        <p:spPr>
          <a:xfrm>
            <a:off x="467544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Wem es gelänge, die Menschen zur Einfachheit, Natürlichkeit und vernünftigen Lebensweise zurückzuführen, der hätte das Höchste geleistet – nämlich die soziale Frage gelöst.</a:t>
            </a:r>
          </a:p>
          <a:p>
            <a:endParaRPr lang="de-DE" dirty="0"/>
          </a:p>
          <a:p>
            <a:r>
              <a:rPr lang="de-DE" dirty="0"/>
              <a:t>Sebastian Kneipp</a:t>
            </a:r>
          </a:p>
          <a:p>
            <a:r>
              <a:rPr lang="de-DE" dirty="0" smtClean="0"/>
              <a:t>(</a:t>
            </a:r>
            <a:r>
              <a:rPr lang="de-DE" dirty="0"/>
              <a:t>1821 - 1897), deutscher Naturheilkundler und katholischer Theologe</a:t>
            </a:r>
          </a:p>
        </p:txBody>
      </p:sp>
      <p:pic>
        <p:nvPicPr>
          <p:cNvPr id="8" name="Bild 7" descr="DPAG-1997-SebastianKnei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679056" cy="37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05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Wertschätzung!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balk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289300" cy="2463800"/>
          </a:xfrm>
          <a:prstGeom prst="rect">
            <a:avLst/>
          </a:prstGeom>
        </p:spPr>
      </p:pic>
      <p:pic>
        <p:nvPicPr>
          <p:cNvPr id="7" name="Bild 6" descr="balk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3289300" cy="24638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3979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1828800"/>
            <a:ext cx="6934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de-DE" sz="2800" dirty="0">
                <a:latin typeface="Arial" charset="0"/>
              </a:rPr>
              <a:t>2. Beachte die Gleichwertigkeit</a:t>
            </a:r>
            <a:endParaRPr lang="de-CH" sz="2800" dirty="0">
              <a:latin typeface="Arial" charset="0"/>
            </a:endParaRPr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89444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5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46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89447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373380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4. Vereinbarung treffen!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4724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5.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de-DE" sz="2800" dirty="0" smtClean="0">
                <a:latin typeface="Arial" charset="0"/>
              </a:rPr>
              <a:t>Was kann ich tun / lassen?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9906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666750" indent="-666750"/>
            <a:r>
              <a:rPr lang="de-DE" sz="2800" dirty="0" smtClean="0">
                <a:latin typeface="Arial" charset="0"/>
              </a:rPr>
              <a:t>1. Die richtige Einstellung gewinnen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2819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3. Beweggründe (Absichten) verstehen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5 Schritte zur Lösung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2713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utoUpdateAnimBg="0"/>
      <p:bldP spid="2" grpId="0" autoUpdateAnimBg="0"/>
      <p:bldP spid="3" grpId="0" autoUpdateAnimBg="0"/>
      <p:bldP spid="4" grpId="0" autoUpdateAnimBg="0"/>
      <p:bldP spid="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Wo liegt der zentrale Knackpunkt?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6" name="Bild 5" descr="1_Angst_Spirale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20" y="908720"/>
            <a:ext cx="3662296" cy="518457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9185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Und wo liegt die Lösung?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3_Erfolgs_Spirale Kopi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662296" cy="51845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973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Kooperationsfähigkeit!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6" name="Bild 5" descr="säg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960440" cy="273930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82027" y="522920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2</a:t>
            </a:r>
            <a:r>
              <a:rPr lang="de-DE" sz="2000" dirty="0"/>
              <a:t>. </a:t>
            </a:r>
            <a:r>
              <a:rPr lang="de-DE" sz="2000" dirty="0">
                <a:latin typeface="Arial"/>
                <a:cs typeface="Arial"/>
              </a:rPr>
              <a:t>Ist es </a:t>
            </a:r>
            <a:r>
              <a:rPr lang="de-DE" sz="2000" dirty="0" err="1">
                <a:latin typeface="Arial"/>
                <a:cs typeface="Arial"/>
              </a:rPr>
              <a:t>für</a:t>
            </a:r>
            <a:r>
              <a:rPr lang="de-DE" sz="2000" dirty="0">
                <a:latin typeface="Arial"/>
                <a:cs typeface="Arial"/>
              </a:rPr>
              <a:t> Sie wichtig, dass Sie zusammen mit </a:t>
            </a:r>
            <a:r>
              <a:rPr lang="de-DE" sz="2000" dirty="0" smtClean="0">
                <a:latin typeface="Arial"/>
                <a:cs typeface="Arial"/>
              </a:rPr>
              <a:t>Mitarbeitern </a:t>
            </a:r>
          </a:p>
          <a:p>
            <a:r>
              <a:rPr lang="de-DE" sz="2000" dirty="0" smtClean="0">
                <a:latin typeface="Arial"/>
                <a:cs typeface="Arial"/>
              </a:rPr>
              <a:t>Projekte </a:t>
            </a:r>
            <a:r>
              <a:rPr lang="de-DE" sz="2000" dirty="0">
                <a:latin typeface="Arial"/>
                <a:cs typeface="Arial"/>
              </a:rPr>
              <a:t>abwickeln? </a:t>
            </a:r>
            <a:r>
              <a:rPr lang="de-DE" sz="2000" dirty="0" smtClean="0">
                <a:latin typeface="Arial"/>
                <a:cs typeface="Arial"/>
              </a:rPr>
              <a:t> Voran </a:t>
            </a:r>
            <a:r>
              <a:rPr lang="de-DE" sz="2000" dirty="0">
                <a:latin typeface="Arial"/>
                <a:cs typeface="Arial"/>
              </a:rPr>
              <a:t>merken Sie das</a:t>
            </a:r>
            <a:r>
              <a:rPr lang="de-DE" sz="2000" dirty="0" smtClean="0">
                <a:latin typeface="Arial"/>
                <a:cs typeface="Arial"/>
              </a:rPr>
              <a:t>?...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11247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Checkliste:  Wie </a:t>
            </a:r>
            <a:r>
              <a:rPr lang="de-DE" sz="2000" dirty="0" err="1">
                <a:latin typeface="Arial"/>
                <a:cs typeface="Arial"/>
              </a:rPr>
              <a:t>gross</a:t>
            </a:r>
            <a:r>
              <a:rPr lang="de-DE" sz="2000" dirty="0">
                <a:latin typeface="Arial"/>
                <a:cs typeface="Arial"/>
              </a:rPr>
              <a:t> ist Ihre Bereitschaft zur Kooperation? </a:t>
            </a:r>
          </a:p>
        </p:txBody>
      </p:sp>
      <p:sp>
        <p:nvSpPr>
          <p:cNvPr id="9" name="Rechteck 8"/>
          <p:cNvSpPr/>
          <p:nvPr/>
        </p:nvSpPr>
        <p:spPr>
          <a:xfrm>
            <a:off x="539552" y="41490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Kommt Ihnen das bekannt vor</a:t>
            </a:r>
            <a:r>
              <a:rPr lang="de-DE" sz="2000" smtClean="0">
                <a:latin typeface="Arial"/>
                <a:cs typeface="Arial"/>
              </a:rPr>
              <a:t>?                                                     </a:t>
            </a:r>
            <a:r>
              <a:rPr lang="de-DE" sz="2000" dirty="0" smtClean="0">
                <a:latin typeface="Arial"/>
                <a:cs typeface="Arial"/>
              </a:rPr>
              <a:t>Ja   </a:t>
            </a:r>
            <a:r>
              <a:rPr lang="de-DE" sz="2000" dirty="0">
                <a:latin typeface="Arial"/>
                <a:cs typeface="Arial"/>
              </a:rPr>
              <a:t>Nein</a:t>
            </a:r>
          </a:p>
        </p:txBody>
      </p:sp>
      <p:sp>
        <p:nvSpPr>
          <p:cNvPr id="11" name="Rechteck 10"/>
          <p:cNvSpPr/>
          <p:nvPr/>
        </p:nvSpPr>
        <p:spPr>
          <a:xfrm>
            <a:off x="539552" y="4725144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1. Arbeiten Sie gerne oft mit jemanden / mehreren zusammen?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452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" name="Rectangle 40"/>
          <p:cNvSpPr>
            <a:spLocks noChangeArrowheads="1"/>
          </p:cNvSpPr>
          <p:nvPr/>
        </p:nvSpPr>
        <p:spPr bwMode="auto">
          <a:xfrm>
            <a:off x="228600" y="609600"/>
            <a:ext cx="7696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72000" y="1600200"/>
            <a:ext cx="0" cy="40386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447800" y="3429000"/>
            <a:ext cx="63246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28600" y="3200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geringe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668344" y="3212976"/>
            <a:ext cx="1475656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3300"/>
                </a:solidFill>
              </a:rPr>
              <a:t>Hohe</a:t>
            </a:r>
          </a:p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3300"/>
                </a:solidFill>
              </a:rPr>
              <a:t>Wertschätz.</a:t>
            </a:r>
            <a:r>
              <a:rPr lang="de-DE" b="1" dirty="0">
                <a:solidFill>
                  <a:srgbClr val="FF3300"/>
                </a:solidFill>
              </a:rPr>
              <a:t/>
            </a:r>
            <a:br>
              <a:rPr lang="de-DE" b="1" dirty="0">
                <a:solidFill>
                  <a:srgbClr val="FF3300"/>
                </a:solidFill>
              </a:rPr>
            </a:br>
            <a:endParaRPr lang="de-DE" b="1" dirty="0">
              <a:solidFill>
                <a:srgbClr val="FF3300"/>
              </a:solidFill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362200" y="1143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3300"/>
                </a:solidFill>
              </a:rPr>
              <a:t>Grosse Lenkung / Bevormundung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505200" y="57150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solidFill>
                  <a:schemeClr val="accent2"/>
                </a:solidFill>
              </a:rPr>
              <a:t>Kleine Lenkung / Hohe Entscheidungsfreiheit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229600" cy="6019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de-DE" sz="2400" b="1" dirty="0">
                <a:solidFill>
                  <a:srgbClr val="000000"/>
                </a:solidFill>
              </a:rPr>
              <a:t> Lenkungsgrad (</a:t>
            </a:r>
            <a:r>
              <a:rPr lang="de-DE" sz="2400" b="1" dirty="0" err="1">
                <a:solidFill>
                  <a:srgbClr val="000000"/>
                </a:solidFill>
              </a:rPr>
              <a:t>Entscheidungs</a:t>
            </a:r>
            <a:r>
              <a:rPr lang="de-DE" sz="2400" b="1" dirty="0">
                <a:solidFill>
                  <a:srgbClr val="000000"/>
                </a:solidFill>
              </a:rPr>
              <a:t> – Freiheit) – Wertschätzung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133600" y="3810000"/>
            <a:ext cx="2133600" cy="8223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Laisser faire</a:t>
            </a:r>
            <a:br>
              <a:rPr lang="de-DE" b="1"/>
            </a:br>
            <a:r>
              <a:rPr lang="de-DE" b="1"/>
              <a:t>(Antiautoritär)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4876800" y="1905000"/>
            <a:ext cx="2971800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Autoritär im Sinne von: </a:t>
            </a:r>
            <a:br>
              <a:rPr lang="de-DE" b="1"/>
            </a:br>
            <a:r>
              <a:rPr lang="de-DE" b="1"/>
              <a:t>* fürsorglichem  Vater-    verhalten (Patriarchat)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152400" y="63246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>
                <a:solidFill>
                  <a:srgbClr val="0000FF"/>
                </a:solidFill>
              </a:rPr>
              <a:t>© Mai 2001-2004, Walter Jenni, CH-8269 Fruthwilen /TG</a:t>
            </a:r>
            <a:r>
              <a:rPr lang="de-DE" sz="1000"/>
              <a:t> </a:t>
            </a:r>
            <a:r>
              <a:rPr lang="de-DE" sz="800"/>
              <a:t>D\...Führungsmodell_Aut-Demok.ppt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1295400" y="1905000"/>
            <a:ext cx="2971800" cy="11874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Autoritär im Sinne von:</a:t>
            </a:r>
            <a:br>
              <a:rPr lang="de-DE" b="1"/>
            </a:br>
            <a:r>
              <a:rPr lang="de-DE" b="1"/>
              <a:t>* Diktatorisch</a:t>
            </a:r>
            <a:br>
              <a:rPr lang="de-DE" b="1"/>
            </a:br>
            <a:r>
              <a:rPr lang="de-DE" b="1"/>
              <a:t>* Imperialistisch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876800" y="3810000"/>
            <a:ext cx="2057400" cy="17351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Demokratisch</a:t>
            </a:r>
          </a:p>
          <a:p>
            <a:pPr>
              <a:spcBef>
                <a:spcPct val="50000"/>
              </a:spcBef>
            </a:pPr>
            <a:r>
              <a:rPr lang="de-DE" b="1" dirty="0"/>
              <a:t>* Kooperativ</a:t>
            </a:r>
            <a:br>
              <a:rPr lang="de-DE" b="1" dirty="0"/>
            </a:br>
            <a:r>
              <a:rPr lang="de-DE" b="1" dirty="0"/>
              <a:t>* </a:t>
            </a:r>
            <a:r>
              <a:rPr lang="de-DE" b="1" dirty="0" err="1"/>
              <a:t>Partizipativ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* Delegation</a:t>
            </a:r>
          </a:p>
        </p:txBody>
      </p:sp>
      <p:pic>
        <p:nvPicPr>
          <p:cNvPr id="16" name="Bild 15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309320"/>
            <a:ext cx="1345356" cy="35315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24128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2305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build="p" autoUpdateAnimBg="0"/>
      <p:bldP spid="6155" grpId="0" build="p" autoUpdateAnimBg="0"/>
      <p:bldP spid="6156" grpId="0" build="p" autoUpdateAnimBg="0"/>
      <p:bldP spid="6157" grpId="0" build="p" autoUpdateAnimBg="0"/>
      <p:bldP spid="6163" grpId="0" animBg="1" autoUpdateAnimBg="0"/>
      <p:bldP spid="6165" grpId="0" animBg="1" autoUpdateAnimBg="0"/>
      <p:bldP spid="6179" grpId="0" animBg="1" autoUpdateAnimBg="0"/>
      <p:bldP spid="618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3635896" y="0"/>
            <a:ext cx="550810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Industrielle Revolutionen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32040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78228" y="5911984"/>
            <a:ext cx="1827272" cy="36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03848" y="5805264"/>
            <a:ext cx="2434984" cy="2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7668344" y="5157192"/>
            <a:ext cx="1385681" cy="47859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800" b="1" dirty="0"/>
              <a:t>Dynamik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23528" y="980728"/>
            <a:ext cx="1385681" cy="47859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800" b="1" dirty="0"/>
              <a:t>Komplexität</a:t>
            </a:r>
          </a:p>
        </p:txBody>
      </p:sp>
      <p:sp>
        <p:nvSpPr>
          <p:cNvPr id="21" name="Bogen 11"/>
          <p:cNvSpPr>
            <a:spLocks/>
          </p:cNvSpPr>
          <p:nvPr/>
        </p:nvSpPr>
        <p:spPr bwMode="auto">
          <a:xfrm>
            <a:off x="506683" y="1671054"/>
            <a:ext cx="6949724" cy="406177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19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18" y="0"/>
                </a:moveTo>
                <a:cubicBezTo>
                  <a:pt x="11940" y="10"/>
                  <a:pt x="21600" y="9678"/>
                  <a:pt x="21600" y="21600"/>
                </a:cubicBezTo>
              </a:path>
              <a:path w="21600" h="21600" stroke="0" extrusionOk="0">
                <a:moveTo>
                  <a:pt x="18" y="0"/>
                </a:moveTo>
                <a:cubicBezTo>
                  <a:pt x="11940" y="10"/>
                  <a:pt x="21600" y="9678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66FF"/>
          </a:solidFill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Bogen 12"/>
          <p:cNvSpPr>
            <a:spLocks/>
          </p:cNvSpPr>
          <p:nvPr/>
        </p:nvSpPr>
        <p:spPr bwMode="auto">
          <a:xfrm>
            <a:off x="506683" y="3094303"/>
            <a:ext cx="4852930" cy="263852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2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19" y="0"/>
                </a:moveTo>
                <a:cubicBezTo>
                  <a:pt x="11941" y="11"/>
                  <a:pt x="21600" y="9678"/>
                  <a:pt x="21600" y="21600"/>
                </a:cubicBezTo>
              </a:path>
              <a:path w="21600" h="21600" stroke="0" extrusionOk="0">
                <a:moveTo>
                  <a:pt x="19" y="0"/>
                </a:moveTo>
                <a:cubicBezTo>
                  <a:pt x="11941" y="11"/>
                  <a:pt x="21600" y="9678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Bogen 13"/>
          <p:cNvSpPr>
            <a:spLocks/>
          </p:cNvSpPr>
          <p:nvPr/>
        </p:nvSpPr>
        <p:spPr bwMode="auto">
          <a:xfrm>
            <a:off x="506683" y="4517552"/>
            <a:ext cx="2661726" cy="121527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12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11" y="0"/>
                </a:moveTo>
                <a:cubicBezTo>
                  <a:pt x="11936" y="6"/>
                  <a:pt x="21600" y="9675"/>
                  <a:pt x="21600" y="21600"/>
                </a:cubicBezTo>
              </a:path>
              <a:path w="21600" h="21600" stroke="0" extrusionOk="0">
                <a:moveTo>
                  <a:pt x="11" y="0"/>
                </a:moveTo>
                <a:cubicBezTo>
                  <a:pt x="11936" y="6"/>
                  <a:pt x="21600" y="9675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3203848" y="5733256"/>
            <a:ext cx="2003027" cy="47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 smtClean="0">
                <a:latin typeface="Arial"/>
                <a:cs typeface="Arial"/>
              </a:rPr>
              <a:t>Revolution 2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5364088" y="5733256"/>
            <a:ext cx="2003027" cy="47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 smtClean="0">
                <a:latin typeface="Arial"/>
                <a:cs typeface="Arial"/>
              </a:rPr>
              <a:t>Revolution 3 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V="1">
            <a:off x="530738" y="1470577"/>
            <a:ext cx="0" cy="427851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608706" y="5731572"/>
            <a:ext cx="8355782" cy="16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Freeform 36"/>
          <p:cNvSpPr>
            <a:spLocks/>
          </p:cNvSpPr>
          <p:nvPr/>
        </p:nvSpPr>
        <p:spPr bwMode="auto">
          <a:xfrm>
            <a:off x="503638" y="2323011"/>
            <a:ext cx="5414553" cy="3411067"/>
          </a:xfrm>
          <a:custGeom>
            <a:avLst/>
            <a:gdLst>
              <a:gd name="T0" fmla="*/ 120 w 3571"/>
              <a:gd name="T1" fmla="*/ 2646 h 2708"/>
              <a:gd name="T2" fmla="*/ 343 w 3571"/>
              <a:gd name="T3" fmla="*/ 2531 h 2708"/>
              <a:gd name="T4" fmla="*/ 481 w 3571"/>
              <a:gd name="T5" fmla="*/ 2476 h 2708"/>
              <a:gd name="T6" fmla="*/ 583 w 3571"/>
              <a:gd name="T7" fmla="*/ 2464 h 2708"/>
              <a:gd name="T8" fmla="*/ 667 w 3571"/>
              <a:gd name="T9" fmla="*/ 2446 h 2708"/>
              <a:gd name="T10" fmla="*/ 709 w 3571"/>
              <a:gd name="T11" fmla="*/ 2416 h 2708"/>
              <a:gd name="T12" fmla="*/ 758 w 3571"/>
              <a:gd name="T13" fmla="*/ 2325 h 2708"/>
              <a:gd name="T14" fmla="*/ 800 w 3571"/>
              <a:gd name="T15" fmla="*/ 2240 h 2708"/>
              <a:gd name="T16" fmla="*/ 836 w 3571"/>
              <a:gd name="T17" fmla="*/ 2209 h 2708"/>
              <a:gd name="T18" fmla="*/ 908 w 3571"/>
              <a:gd name="T19" fmla="*/ 2215 h 2708"/>
              <a:gd name="T20" fmla="*/ 980 w 3571"/>
              <a:gd name="T21" fmla="*/ 2228 h 2708"/>
              <a:gd name="T22" fmla="*/ 1052 w 3571"/>
              <a:gd name="T23" fmla="*/ 2203 h 2708"/>
              <a:gd name="T24" fmla="*/ 1154 w 3571"/>
              <a:gd name="T25" fmla="*/ 2155 h 2708"/>
              <a:gd name="T26" fmla="*/ 1202 w 3571"/>
              <a:gd name="T27" fmla="*/ 2082 h 2708"/>
              <a:gd name="T28" fmla="*/ 1220 w 3571"/>
              <a:gd name="T29" fmla="*/ 1973 h 2708"/>
              <a:gd name="T30" fmla="*/ 1238 w 3571"/>
              <a:gd name="T31" fmla="*/ 1863 h 2708"/>
              <a:gd name="T32" fmla="*/ 1280 w 3571"/>
              <a:gd name="T33" fmla="*/ 1821 h 2708"/>
              <a:gd name="T34" fmla="*/ 1364 w 3571"/>
              <a:gd name="T35" fmla="*/ 1803 h 2708"/>
              <a:gd name="T36" fmla="*/ 1473 w 3571"/>
              <a:gd name="T37" fmla="*/ 1797 h 2708"/>
              <a:gd name="T38" fmla="*/ 1569 w 3571"/>
              <a:gd name="T39" fmla="*/ 1754 h 2708"/>
              <a:gd name="T40" fmla="*/ 1707 w 3571"/>
              <a:gd name="T41" fmla="*/ 1675 h 2708"/>
              <a:gd name="T42" fmla="*/ 1767 w 3571"/>
              <a:gd name="T43" fmla="*/ 1596 h 2708"/>
              <a:gd name="T44" fmla="*/ 1785 w 3571"/>
              <a:gd name="T45" fmla="*/ 1493 h 2708"/>
              <a:gd name="T46" fmla="*/ 1803 w 3571"/>
              <a:gd name="T47" fmla="*/ 1384 h 2708"/>
              <a:gd name="T48" fmla="*/ 1863 w 3571"/>
              <a:gd name="T49" fmla="*/ 1305 h 2708"/>
              <a:gd name="T50" fmla="*/ 1995 w 3571"/>
              <a:gd name="T51" fmla="*/ 1220 h 2708"/>
              <a:gd name="T52" fmla="*/ 2152 w 3571"/>
              <a:gd name="T53" fmla="*/ 1172 h 2708"/>
              <a:gd name="T54" fmla="*/ 2320 w 3571"/>
              <a:gd name="T55" fmla="*/ 1153 h 2708"/>
              <a:gd name="T56" fmla="*/ 2380 w 3571"/>
              <a:gd name="T57" fmla="*/ 1135 h 2708"/>
              <a:gd name="T58" fmla="*/ 2416 w 3571"/>
              <a:gd name="T59" fmla="*/ 1099 h 2708"/>
              <a:gd name="T60" fmla="*/ 2434 w 3571"/>
              <a:gd name="T61" fmla="*/ 1014 h 2708"/>
              <a:gd name="T62" fmla="*/ 2440 w 3571"/>
              <a:gd name="T63" fmla="*/ 959 h 2708"/>
              <a:gd name="T64" fmla="*/ 2428 w 3571"/>
              <a:gd name="T65" fmla="*/ 917 h 2708"/>
              <a:gd name="T66" fmla="*/ 2428 w 3571"/>
              <a:gd name="T67" fmla="*/ 880 h 2708"/>
              <a:gd name="T68" fmla="*/ 2464 w 3571"/>
              <a:gd name="T69" fmla="*/ 856 h 2708"/>
              <a:gd name="T70" fmla="*/ 2536 w 3571"/>
              <a:gd name="T71" fmla="*/ 844 h 2708"/>
              <a:gd name="T72" fmla="*/ 2675 w 3571"/>
              <a:gd name="T73" fmla="*/ 826 h 2708"/>
              <a:gd name="T74" fmla="*/ 2753 w 3571"/>
              <a:gd name="T75" fmla="*/ 814 h 2708"/>
              <a:gd name="T76" fmla="*/ 2891 w 3571"/>
              <a:gd name="T77" fmla="*/ 777 h 2708"/>
              <a:gd name="T78" fmla="*/ 2981 w 3571"/>
              <a:gd name="T79" fmla="*/ 729 h 2708"/>
              <a:gd name="T80" fmla="*/ 3023 w 3571"/>
              <a:gd name="T81" fmla="*/ 674 h 2708"/>
              <a:gd name="T82" fmla="*/ 3071 w 3571"/>
              <a:gd name="T83" fmla="*/ 540 h 2708"/>
              <a:gd name="T84" fmla="*/ 3095 w 3571"/>
              <a:gd name="T85" fmla="*/ 449 h 2708"/>
              <a:gd name="T86" fmla="*/ 3131 w 3571"/>
              <a:gd name="T87" fmla="*/ 383 h 2708"/>
              <a:gd name="T88" fmla="*/ 3173 w 3571"/>
              <a:gd name="T89" fmla="*/ 352 h 2708"/>
              <a:gd name="T90" fmla="*/ 3215 w 3571"/>
              <a:gd name="T91" fmla="*/ 352 h 2708"/>
              <a:gd name="T92" fmla="*/ 3264 w 3571"/>
              <a:gd name="T93" fmla="*/ 352 h 2708"/>
              <a:gd name="T94" fmla="*/ 3318 w 3571"/>
              <a:gd name="T95" fmla="*/ 328 h 2708"/>
              <a:gd name="T96" fmla="*/ 3384 w 3571"/>
              <a:gd name="T97" fmla="*/ 255 h 2708"/>
              <a:gd name="T98" fmla="*/ 3456 w 3571"/>
              <a:gd name="T99" fmla="*/ 164 h 2708"/>
              <a:gd name="T100" fmla="*/ 3522 w 3571"/>
              <a:gd name="T101" fmla="*/ 67 h 2708"/>
              <a:gd name="T102" fmla="*/ 3570 w 3571"/>
              <a:gd name="T103" fmla="*/ 0 h 2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571" h="2708">
                <a:moveTo>
                  <a:pt x="0" y="2707"/>
                </a:moveTo>
                <a:lnTo>
                  <a:pt x="120" y="2646"/>
                </a:lnTo>
                <a:lnTo>
                  <a:pt x="241" y="2586"/>
                </a:lnTo>
                <a:lnTo>
                  <a:pt x="343" y="2531"/>
                </a:lnTo>
                <a:lnTo>
                  <a:pt x="439" y="2489"/>
                </a:lnTo>
                <a:lnTo>
                  <a:pt x="481" y="2476"/>
                </a:lnTo>
                <a:lnTo>
                  <a:pt x="517" y="2470"/>
                </a:lnTo>
                <a:lnTo>
                  <a:pt x="583" y="2464"/>
                </a:lnTo>
                <a:lnTo>
                  <a:pt x="643" y="2458"/>
                </a:lnTo>
                <a:lnTo>
                  <a:pt x="667" y="2446"/>
                </a:lnTo>
                <a:lnTo>
                  <a:pt x="691" y="2434"/>
                </a:lnTo>
                <a:lnTo>
                  <a:pt x="709" y="2416"/>
                </a:lnTo>
                <a:lnTo>
                  <a:pt x="727" y="2385"/>
                </a:lnTo>
                <a:lnTo>
                  <a:pt x="758" y="2325"/>
                </a:lnTo>
                <a:lnTo>
                  <a:pt x="782" y="2264"/>
                </a:lnTo>
                <a:lnTo>
                  <a:pt x="800" y="2240"/>
                </a:lnTo>
                <a:lnTo>
                  <a:pt x="818" y="2221"/>
                </a:lnTo>
                <a:lnTo>
                  <a:pt x="836" y="2209"/>
                </a:lnTo>
                <a:lnTo>
                  <a:pt x="860" y="2209"/>
                </a:lnTo>
                <a:lnTo>
                  <a:pt x="908" y="2215"/>
                </a:lnTo>
                <a:lnTo>
                  <a:pt x="956" y="2221"/>
                </a:lnTo>
                <a:lnTo>
                  <a:pt x="980" y="2228"/>
                </a:lnTo>
                <a:lnTo>
                  <a:pt x="1004" y="2221"/>
                </a:lnTo>
                <a:lnTo>
                  <a:pt x="1052" y="2203"/>
                </a:lnTo>
                <a:lnTo>
                  <a:pt x="1106" y="2185"/>
                </a:lnTo>
                <a:lnTo>
                  <a:pt x="1154" y="2155"/>
                </a:lnTo>
                <a:lnTo>
                  <a:pt x="1190" y="2112"/>
                </a:lnTo>
                <a:lnTo>
                  <a:pt x="1202" y="2082"/>
                </a:lnTo>
                <a:lnTo>
                  <a:pt x="1208" y="2052"/>
                </a:lnTo>
                <a:lnTo>
                  <a:pt x="1220" y="1973"/>
                </a:lnTo>
                <a:lnTo>
                  <a:pt x="1232" y="1894"/>
                </a:lnTo>
                <a:lnTo>
                  <a:pt x="1238" y="1863"/>
                </a:lnTo>
                <a:lnTo>
                  <a:pt x="1256" y="1839"/>
                </a:lnTo>
                <a:lnTo>
                  <a:pt x="1280" y="1821"/>
                </a:lnTo>
                <a:lnTo>
                  <a:pt x="1304" y="1815"/>
                </a:lnTo>
                <a:lnTo>
                  <a:pt x="1364" y="1803"/>
                </a:lnTo>
                <a:lnTo>
                  <a:pt x="1437" y="1803"/>
                </a:lnTo>
                <a:lnTo>
                  <a:pt x="1473" y="1797"/>
                </a:lnTo>
                <a:lnTo>
                  <a:pt x="1503" y="1785"/>
                </a:lnTo>
                <a:lnTo>
                  <a:pt x="1569" y="1754"/>
                </a:lnTo>
                <a:lnTo>
                  <a:pt x="1641" y="1718"/>
                </a:lnTo>
                <a:lnTo>
                  <a:pt x="1707" y="1675"/>
                </a:lnTo>
                <a:lnTo>
                  <a:pt x="1755" y="1627"/>
                </a:lnTo>
                <a:lnTo>
                  <a:pt x="1767" y="1596"/>
                </a:lnTo>
                <a:lnTo>
                  <a:pt x="1779" y="1566"/>
                </a:lnTo>
                <a:lnTo>
                  <a:pt x="1785" y="1493"/>
                </a:lnTo>
                <a:lnTo>
                  <a:pt x="1791" y="1414"/>
                </a:lnTo>
                <a:lnTo>
                  <a:pt x="1803" y="1384"/>
                </a:lnTo>
                <a:lnTo>
                  <a:pt x="1815" y="1354"/>
                </a:lnTo>
                <a:lnTo>
                  <a:pt x="1863" y="1305"/>
                </a:lnTo>
                <a:lnTo>
                  <a:pt x="1923" y="1257"/>
                </a:lnTo>
                <a:lnTo>
                  <a:pt x="1995" y="1220"/>
                </a:lnTo>
                <a:lnTo>
                  <a:pt x="2068" y="1190"/>
                </a:lnTo>
                <a:lnTo>
                  <a:pt x="2152" y="1172"/>
                </a:lnTo>
                <a:lnTo>
                  <a:pt x="2236" y="1166"/>
                </a:lnTo>
                <a:lnTo>
                  <a:pt x="2320" y="1153"/>
                </a:lnTo>
                <a:lnTo>
                  <a:pt x="2356" y="1147"/>
                </a:lnTo>
                <a:lnTo>
                  <a:pt x="2380" y="1135"/>
                </a:lnTo>
                <a:lnTo>
                  <a:pt x="2398" y="1117"/>
                </a:lnTo>
                <a:lnTo>
                  <a:pt x="2416" y="1099"/>
                </a:lnTo>
                <a:lnTo>
                  <a:pt x="2428" y="1056"/>
                </a:lnTo>
                <a:lnTo>
                  <a:pt x="2434" y="1014"/>
                </a:lnTo>
                <a:lnTo>
                  <a:pt x="2440" y="977"/>
                </a:lnTo>
                <a:lnTo>
                  <a:pt x="2440" y="959"/>
                </a:lnTo>
                <a:lnTo>
                  <a:pt x="2440" y="941"/>
                </a:lnTo>
                <a:lnTo>
                  <a:pt x="2428" y="917"/>
                </a:lnTo>
                <a:lnTo>
                  <a:pt x="2422" y="886"/>
                </a:lnTo>
                <a:lnTo>
                  <a:pt x="2428" y="880"/>
                </a:lnTo>
                <a:lnTo>
                  <a:pt x="2440" y="868"/>
                </a:lnTo>
                <a:lnTo>
                  <a:pt x="2464" y="856"/>
                </a:lnTo>
                <a:lnTo>
                  <a:pt x="2500" y="850"/>
                </a:lnTo>
                <a:lnTo>
                  <a:pt x="2536" y="844"/>
                </a:lnTo>
                <a:lnTo>
                  <a:pt x="2584" y="838"/>
                </a:lnTo>
                <a:lnTo>
                  <a:pt x="2675" y="826"/>
                </a:lnTo>
                <a:lnTo>
                  <a:pt x="2717" y="820"/>
                </a:lnTo>
                <a:lnTo>
                  <a:pt x="2753" y="814"/>
                </a:lnTo>
                <a:lnTo>
                  <a:pt x="2825" y="795"/>
                </a:lnTo>
                <a:lnTo>
                  <a:pt x="2891" y="777"/>
                </a:lnTo>
                <a:lnTo>
                  <a:pt x="2957" y="747"/>
                </a:lnTo>
                <a:lnTo>
                  <a:pt x="2981" y="729"/>
                </a:lnTo>
                <a:lnTo>
                  <a:pt x="3005" y="704"/>
                </a:lnTo>
                <a:lnTo>
                  <a:pt x="3023" y="674"/>
                </a:lnTo>
                <a:lnTo>
                  <a:pt x="3041" y="631"/>
                </a:lnTo>
                <a:lnTo>
                  <a:pt x="3071" y="540"/>
                </a:lnTo>
                <a:lnTo>
                  <a:pt x="3083" y="492"/>
                </a:lnTo>
                <a:lnTo>
                  <a:pt x="3095" y="449"/>
                </a:lnTo>
                <a:lnTo>
                  <a:pt x="3113" y="413"/>
                </a:lnTo>
                <a:lnTo>
                  <a:pt x="3131" y="383"/>
                </a:lnTo>
                <a:lnTo>
                  <a:pt x="3149" y="364"/>
                </a:lnTo>
                <a:lnTo>
                  <a:pt x="3173" y="352"/>
                </a:lnTo>
                <a:lnTo>
                  <a:pt x="3197" y="352"/>
                </a:lnTo>
                <a:lnTo>
                  <a:pt x="3215" y="352"/>
                </a:lnTo>
                <a:lnTo>
                  <a:pt x="3239" y="352"/>
                </a:lnTo>
                <a:lnTo>
                  <a:pt x="3264" y="352"/>
                </a:lnTo>
                <a:lnTo>
                  <a:pt x="3294" y="346"/>
                </a:lnTo>
                <a:lnTo>
                  <a:pt x="3318" y="328"/>
                </a:lnTo>
                <a:lnTo>
                  <a:pt x="3348" y="298"/>
                </a:lnTo>
                <a:lnTo>
                  <a:pt x="3384" y="255"/>
                </a:lnTo>
                <a:lnTo>
                  <a:pt x="3420" y="213"/>
                </a:lnTo>
                <a:lnTo>
                  <a:pt x="3456" y="164"/>
                </a:lnTo>
                <a:lnTo>
                  <a:pt x="3492" y="116"/>
                </a:lnTo>
                <a:lnTo>
                  <a:pt x="3522" y="67"/>
                </a:lnTo>
                <a:lnTo>
                  <a:pt x="3552" y="31"/>
                </a:lnTo>
                <a:lnTo>
                  <a:pt x="3570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 flipV="1">
            <a:off x="5918191" y="1584235"/>
            <a:ext cx="345350" cy="7387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5365632" y="1129603"/>
            <a:ext cx="2096795" cy="4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>
                <a:latin typeface="Arial" charset="0"/>
              </a:rPr>
              <a:t>Entwicklung</a:t>
            </a:r>
          </a:p>
        </p:txBody>
      </p:sp>
      <p:grpSp>
        <p:nvGrpSpPr>
          <p:cNvPr id="36" name="Group 78"/>
          <p:cNvGrpSpPr>
            <a:grpSpLocks/>
          </p:cNvGrpSpPr>
          <p:nvPr/>
        </p:nvGrpSpPr>
        <p:grpSpPr bwMode="auto">
          <a:xfrm>
            <a:off x="4954567" y="3584171"/>
            <a:ext cx="1906454" cy="1459582"/>
            <a:chOff x="3109" y="2078"/>
            <a:chExt cx="1252" cy="1165"/>
          </a:xfrm>
        </p:grpSpPr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3177" y="2690"/>
              <a:ext cx="584" cy="553"/>
            </a:xfrm>
            <a:custGeom>
              <a:avLst/>
              <a:gdLst>
                <a:gd name="T0" fmla="*/ 537 w 584"/>
                <a:gd name="T1" fmla="*/ 0 h 553"/>
                <a:gd name="T2" fmla="*/ 546 w 584"/>
                <a:gd name="T3" fmla="*/ 25 h 553"/>
                <a:gd name="T4" fmla="*/ 558 w 584"/>
                <a:gd name="T5" fmla="*/ 60 h 553"/>
                <a:gd name="T6" fmla="*/ 570 w 584"/>
                <a:gd name="T7" fmla="*/ 107 h 553"/>
                <a:gd name="T8" fmla="*/ 579 w 584"/>
                <a:gd name="T9" fmla="*/ 168 h 553"/>
                <a:gd name="T10" fmla="*/ 583 w 584"/>
                <a:gd name="T11" fmla="*/ 242 h 553"/>
                <a:gd name="T12" fmla="*/ 579 w 584"/>
                <a:gd name="T13" fmla="*/ 331 h 553"/>
                <a:gd name="T14" fmla="*/ 566 w 584"/>
                <a:gd name="T15" fmla="*/ 433 h 553"/>
                <a:gd name="T16" fmla="*/ 540 w 584"/>
                <a:gd name="T17" fmla="*/ 552 h 553"/>
                <a:gd name="T18" fmla="*/ 537 w 584"/>
                <a:gd name="T19" fmla="*/ 538 h 553"/>
                <a:gd name="T20" fmla="*/ 524 w 584"/>
                <a:gd name="T21" fmla="*/ 522 h 553"/>
                <a:gd name="T22" fmla="*/ 503 w 584"/>
                <a:gd name="T23" fmla="*/ 508 h 553"/>
                <a:gd name="T24" fmla="*/ 478 w 584"/>
                <a:gd name="T25" fmla="*/ 496 h 553"/>
                <a:gd name="T26" fmla="*/ 448 w 584"/>
                <a:gd name="T27" fmla="*/ 489 h 553"/>
                <a:gd name="T28" fmla="*/ 417 w 584"/>
                <a:gd name="T29" fmla="*/ 486 h 553"/>
                <a:gd name="T30" fmla="*/ 386 w 584"/>
                <a:gd name="T31" fmla="*/ 490 h 553"/>
                <a:gd name="T32" fmla="*/ 360 w 584"/>
                <a:gd name="T33" fmla="*/ 501 h 553"/>
                <a:gd name="T34" fmla="*/ 361 w 584"/>
                <a:gd name="T35" fmla="*/ 486 h 553"/>
                <a:gd name="T36" fmla="*/ 355 w 584"/>
                <a:gd name="T37" fmla="*/ 472 h 553"/>
                <a:gd name="T38" fmla="*/ 343 w 584"/>
                <a:gd name="T39" fmla="*/ 459 h 553"/>
                <a:gd name="T40" fmla="*/ 325 w 584"/>
                <a:gd name="T41" fmla="*/ 449 h 553"/>
                <a:gd name="T42" fmla="*/ 302 w 584"/>
                <a:gd name="T43" fmla="*/ 441 h 553"/>
                <a:gd name="T44" fmla="*/ 278 w 584"/>
                <a:gd name="T45" fmla="*/ 437 h 553"/>
                <a:gd name="T46" fmla="*/ 250 w 584"/>
                <a:gd name="T47" fmla="*/ 437 h 553"/>
                <a:gd name="T48" fmla="*/ 224 w 584"/>
                <a:gd name="T49" fmla="*/ 442 h 553"/>
                <a:gd name="T50" fmla="*/ 221 w 584"/>
                <a:gd name="T51" fmla="*/ 434 h 553"/>
                <a:gd name="T52" fmla="*/ 217 w 584"/>
                <a:gd name="T53" fmla="*/ 427 h 553"/>
                <a:gd name="T54" fmla="*/ 211 w 584"/>
                <a:gd name="T55" fmla="*/ 419 h 553"/>
                <a:gd name="T56" fmla="*/ 203 w 584"/>
                <a:gd name="T57" fmla="*/ 410 h 553"/>
                <a:gd name="T58" fmla="*/ 192 w 584"/>
                <a:gd name="T59" fmla="*/ 402 h 553"/>
                <a:gd name="T60" fmla="*/ 182 w 584"/>
                <a:gd name="T61" fmla="*/ 394 h 553"/>
                <a:gd name="T62" fmla="*/ 169 w 584"/>
                <a:gd name="T63" fmla="*/ 387 h 553"/>
                <a:gd name="T64" fmla="*/ 153 w 584"/>
                <a:gd name="T65" fmla="*/ 380 h 553"/>
                <a:gd name="T66" fmla="*/ 137 w 584"/>
                <a:gd name="T67" fmla="*/ 374 h 553"/>
                <a:gd name="T68" fmla="*/ 120 w 584"/>
                <a:gd name="T69" fmla="*/ 367 h 553"/>
                <a:gd name="T70" fmla="*/ 102 w 584"/>
                <a:gd name="T71" fmla="*/ 362 h 553"/>
                <a:gd name="T72" fmla="*/ 84 w 584"/>
                <a:gd name="T73" fmla="*/ 358 h 553"/>
                <a:gd name="T74" fmla="*/ 63 w 584"/>
                <a:gd name="T75" fmla="*/ 354 h 553"/>
                <a:gd name="T76" fmla="*/ 43 w 584"/>
                <a:gd name="T77" fmla="*/ 353 h 553"/>
                <a:gd name="T78" fmla="*/ 22 w 584"/>
                <a:gd name="T79" fmla="*/ 352 h 553"/>
                <a:gd name="T80" fmla="*/ 0 w 584"/>
                <a:gd name="T81" fmla="*/ 352 h 553"/>
                <a:gd name="T82" fmla="*/ 36 w 584"/>
                <a:gd name="T83" fmla="*/ 345 h 553"/>
                <a:gd name="T84" fmla="*/ 75 w 584"/>
                <a:gd name="T85" fmla="*/ 334 h 553"/>
                <a:gd name="T86" fmla="*/ 116 w 584"/>
                <a:gd name="T87" fmla="*/ 318 h 553"/>
                <a:gd name="T88" fmla="*/ 160 w 584"/>
                <a:gd name="T89" fmla="*/ 300 h 553"/>
                <a:gd name="T90" fmla="*/ 203 w 584"/>
                <a:gd name="T91" fmla="*/ 279 h 553"/>
                <a:gd name="T92" fmla="*/ 248 w 584"/>
                <a:gd name="T93" fmla="*/ 256 h 553"/>
                <a:gd name="T94" fmla="*/ 291 w 584"/>
                <a:gd name="T95" fmla="*/ 230 h 553"/>
                <a:gd name="T96" fmla="*/ 333 w 584"/>
                <a:gd name="T97" fmla="*/ 203 h 553"/>
                <a:gd name="T98" fmla="*/ 373 w 584"/>
                <a:gd name="T99" fmla="*/ 176 h 553"/>
                <a:gd name="T100" fmla="*/ 410 w 584"/>
                <a:gd name="T101" fmla="*/ 147 h 553"/>
                <a:gd name="T102" fmla="*/ 444 w 584"/>
                <a:gd name="T103" fmla="*/ 120 h 553"/>
                <a:gd name="T104" fmla="*/ 474 w 584"/>
                <a:gd name="T105" fmla="*/ 93 h 553"/>
                <a:gd name="T106" fmla="*/ 499 w 584"/>
                <a:gd name="T107" fmla="*/ 67 h 553"/>
                <a:gd name="T108" fmla="*/ 519 w 584"/>
                <a:gd name="T109" fmla="*/ 43 h 553"/>
                <a:gd name="T110" fmla="*/ 530 w 584"/>
                <a:gd name="T111" fmla="*/ 20 h 553"/>
                <a:gd name="T112" fmla="*/ 537 w 584"/>
                <a:gd name="T1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4" h="553">
                  <a:moveTo>
                    <a:pt x="537" y="0"/>
                  </a:moveTo>
                  <a:lnTo>
                    <a:pt x="546" y="25"/>
                  </a:lnTo>
                  <a:lnTo>
                    <a:pt x="558" y="60"/>
                  </a:lnTo>
                  <a:lnTo>
                    <a:pt x="570" y="107"/>
                  </a:lnTo>
                  <a:lnTo>
                    <a:pt x="579" y="168"/>
                  </a:lnTo>
                  <a:lnTo>
                    <a:pt x="583" y="242"/>
                  </a:lnTo>
                  <a:lnTo>
                    <a:pt x="579" y="331"/>
                  </a:lnTo>
                  <a:lnTo>
                    <a:pt x="566" y="433"/>
                  </a:lnTo>
                  <a:lnTo>
                    <a:pt x="540" y="552"/>
                  </a:lnTo>
                  <a:lnTo>
                    <a:pt x="537" y="538"/>
                  </a:lnTo>
                  <a:lnTo>
                    <a:pt x="524" y="522"/>
                  </a:lnTo>
                  <a:lnTo>
                    <a:pt x="503" y="508"/>
                  </a:lnTo>
                  <a:lnTo>
                    <a:pt x="478" y="496"/>
                  </a:lnTo>
                  <a:lnTo>
                    <a:pt x="448" y="489"/>
                  </a:lnTo>
                  <a:lnTo>
                    <a:pt x="417" y="486"/>
                  </a:lnTo>
                  <a:lnTo>
                    <a:pt x="386" y="490"/>
                  </a:lnTo>
                  <a:lnTo>
                    <a:pt x="360" y="501"/>
                  </a:lnTo>
                  <a:lnTo>
                    <a:pt x="361" y="486"/>
                  </a:lnTo>
                  <a:lnTo>
                    <a:pt x="355" y="472"/>
                  </a:lnTo>
                  <a:lnTo>
                    <a:pt x="343" y="459"/>
                  </a:lnTo>
                  <a:lnTo>
                    <a:pt x="325" y="449"/>
                  </a:lnTo>
                  <a:lnTo>
                    <a:pt x="302" y="441"/>
                  </a:lnTo>
                  <a:lnTo>
                    <a:pt x="278" y="437"/>
                  </a:lnTo>
                  <a:lnTo>
                    <a:pt x="250" y="437"/>
                  </a:lnTo>
                  <a:lnTo>
                    <a:pt x="224" y="442"/>
                  </a:lnTo>
                  <a:lnTo>
                    <a:pt x="221" y="434"/>
                  </a:lnTo>
                  <a:lnTo>
                    <a:pt x="217" y="427"/>
                  </a:lnTo>
                  <a:lnTo>
                    <a:pt x="211" y="419"/>
                  </a:lnTo>
                  <a:lnTo>
                    <a:pt x="203" y="410"/>
                  </a:lnTo>
                  <a:lnTo>
                    <a:pt x="192" y="402"/>
                  </a:lnTo>
                  <a:lnTo>
                    <a:pt x="182" y="394"/>
                  </a:lnTo>
                  <a:lnTo>
                    <a:pt x="169" y="387"/>
                  </a:lnTo>
                  <a:lnTo>
                    <a:pt x="153" y="380"/>
                  </a:lnTo>
                  <a:lnTo>
                    <a:pt x="137" y="374"/>
                  </a:lnTo>
                  <a:lnTo>
                    <a:pt x="120" y="367"/>
                  </a:lnTo>
                  <a:lnTo>
                    <a:pt x="102" y="362"/>
                  </a:lnTo>
                  <a:lnTo>
                    <a:pt x="84" y="358"/>
                  </a:lnTo>
                  <a:lnTo>
                    <a:pt x="63" y="354"/>
                  </a:lnTo>
                  <a:lnTo>
                    <a:pt x="43" y="353"/>
                  </a:lnTo>
                  <a:lnTo>
                    <a:pt x="22" y="352"/>
                  </a:lnTo>
                  <a:lnTo>
                    <a:pt x="0" y="352"/>
                  </a:lnTo>
                  <a:lnTo>
                    <a:pt x="36" y="345"/>
                  </a:lnTo>
                  <a:lnTo>
                    <a:pt x="75" y="334"/>
                  </a:lnTo>
                  <a:lnTo>
                    <a:pt x="116" y="318"/>
                  </a:lnTo>
                  <a:lnTo>
                    <a:pt x="160" y="300"/>
                  </a:lnTo>
                  <a:lnTo>
                    <a:pt x="203" y="279"/>
                  </a:lnTo>
                  <a:lnTo>
                    <a:pt x="248" y="256"/>
                  </a:lnTo>
                  <a:lnTo>
                    <a:pt x="291" y="230"/>
                  </a:lnTo>
                  <a:lnTo>
                    <a:pt x="333" y="203"/>
                  </a:lnTo>
                  <a:lnTo>
                    <a:pt x="373" y="176"/>
                  </a:lnTo>
                  <a:lnTo>
                    <a:pt x="410" y="147"/>
                  </a:lnTo>
                  <a:lnTo>
                    <a:pt x="444" y="120"/>
                  </a:lnTo>
                  <a:lnTo>
                    <a:pt x="474" y="93"/>
                  </a:lnTo>
                  <a:lnTo>
                    <a:pt x="499" y="67"/>
                  </a:lnTo>
                  <a:lnTo>
                    <a:pt x="519" y="43"/>
                  </a:lnTo>
                  <a:lnTo>
                    <a:pt x="530" y="20"/>
                  </a:lnTo>
                  <a:lnTo>
                    <a:pt x="537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3109" y="2472"/>
              <a:ext cx="606" cy="547"/>
            </a:xfrm>
            <a:custGeom>
              <a:avLst/>
              <a:gdLst>
                <a:gd name="T0" fmla="*/ 156 w 606"/>
                <a:gd name="T1" fmla="*/ 546 h 547"/>
                <a:gd name="T2" fmla="*/ 166 w 606"/>
                <a:gd name="T3" fmla="*/ 536 h 547"/>
                <a:gd name="T4" fmla="*/ 170 w 606"/>
                <a:gd name="T5" fmla="*/ 516 h 547"/>
                <a:gd name="T6" fmla="*/ 170 w 606"/>
                <a:gd name="T7" fmla="*/ 492 h 547"/>
                <a:gd name="T8" fmla="*/ 164 w 606"/>
                <a:gd name="T9" fmla="*/ 465 h 547"/>
                <a:gd name="T10" fmla="*/ 153 w 606"/>
                <a:gd name="T11" fmla="*/ 436 h 547"/>
                <a:gd name="T12" fmla="*/ 136 w 606"/>
                <a:gd name="T13" fmla="*/ 410 h 547"/>
                <a:gd name="T14" fmla="*/ 115 w 606"/>
                <a:gd name="T15" fmla="*/ 388 h 547"/>
                <a:gd name="T16" fmla="*/ 90 w 606"/>
                <a:gd name="T17" fmla="*/ 374 h 547"/>
                <a:gd name="T18" fmla="*/ 103 w 606"/>
                <a:gd name="T19" fmla="*/ 366 h 547"/>
                <a:gd name="T20" fmla="*/ 111 w 606"/>
                <a:gd name="T21" fmla="*/ 353 h 547"/>
                <a:gd name="T22" fmla="*/ 114 w 606"/>
                <a:gd name="T23" fmla="*/ 335 h 547"/>
                <a:gd name="T24" fmla="*/ 112 w 606"/>
                <a:gd name="T25" fmla="*/ 315 h 547"/>
                <a:gd name="T26" fmla="*/ 105 w 606"/>
                <a:gd name="T27" fmla="*/ 292 h 547"/>
                <a:gd name="T28" fmla="*/ 94 w 606"/>
                <a:gd name="T29" fmla="*/ 269 h 547"/>
                <a:gd name="T30" fmla="*/ 77 w 606"/>
                <a:gd name="T31" fmla="*/ 249 h 547"/>
                <a:gd name="T32" fmla="*/ 58 w 606"/>
                <a:gd name="T33" fmla="*/ 231 h 547"/>
                <a:gd name="T34" fmla="*/ 67 w 606"/>
                <a:gd name="T35" fmla="*/ 216 h 547"/>
                <a:gd name="T36" fmla="*/ 72 w 606"/>
                <a:gd name="T37" fmla="*/ 195 h 547"/>
                <a:gd name="T38" fmla="*/ 72 w 606"/>
                <a:gd name="T39" fmla="*/ 170 h 547"/>
                <a:gd name="T40" fmla="*/ 67 w 606"/>
                <a:gd name="T41" fmla="*/ 138 h 547"/>
                <a:gd name="T42" fmla="*/ 58 w 606"/>
                <a:gd name="T43" fmla="*/ 105 h 547"/>
                <a:gd name="T44" fmla="*/ 43 w 606"/>
                <a:gd name="T45" fmla="*/ 70 h 547"/>
                <a:gd name="T46" fmla="*/ 25 w 606"/>
                <a:gd name="T47" fmla="*/ 35 h 547"/>
                <a:gd name="T48" fmla="*/ 0 w 606"/>
                <a:gd name="T49" fmla="*/ 0 h 547"/>
                <a:gd name="T50" fmla="*/ 27 w 606"/>
                <a:gd name="T51" fmla="*/ 25 h 547"/>
                <a:gd name="T52" fmla="*/ 59 w 606"/>
                <a:gd name="T53" fmla="*/ 48 h 547"/>
                <a:gd name="T54" fmla="*/ 96 w 606"/>
                <a:gd name="T55" fmla="*/ 72 h 547"/>
                <a:gd name="T56" fmla="*/ 136 w 606"/>
                <a:gd name="T57" fmla="*/ 96 h 547"/>
                <a:gd name="T58" fmla="*/ 179 w 606"/>
                <a:gd name="T59" fmla="*/ 118 h 547"/>
                <a:gd name="T60" fmla="*/ 225 w 606"/>
                <a:gd name="T61" fmla="*/ 138 h 547"/>
                <a:gd name="T62" fmla="*/ 271 w 606"/>
                <a:gd name="T63" fmla="*/ 158 h 547"/>
                <a:gd name="T64" fmla="*/ 318 w 606"/>
                <a:gd name="T65" fmla="*/ 175 h 547"/>
                <a:gd name="T66" fmla="*/ 364 w 606"/>
                <a:gd name="T67" fmla="*/ 190 h 547"/>
                <a:gd name="T68" fmla="*/ 410 w 606"/>
                <a:gd name="T69" fmla="*/ 203 h 547"/>
                <a:gd name="T70" fmla="*/ 452 w 606"/>
                <a:gd name="T71" fmla="*/ 215 h 547"/>
                <a:gd name="T72" fmla="*/ 493 w 606"/>
                <a:gd name="T73" fmla="*/ 221 h 547"/>
                <a:gd name="T74" fmla="*/ 528 w 606"/>
                <a:gd name="T75" fmla="*/ 227 h 547"/>
                <a:gd name="T76" fmla="*/ 559 w 606"/>
                <a:gd name="T77" fmla="*/ 228 h 547"/>
                <a:gd name="T78" fmla="*/ 585 w 606"/>
                <a:gd name="T79" fmla="*/ 224 h 547"/>
                <a:gd name="T80" fmla="*/ 605 w 606"/>
                <a:gd name="T81" fmla="*/ 21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6" h="547">
                  <a:moveTo>
                    <a:pt x="156" y="546"/>
                  </a:moveTo>
                  <a:lnTo>
                    <a:pt x="166" y="536"/>
                  </a:lnTo>
                  <a:lnTo>
                    <a:pt x="170" y="516"/>
                  </a:lnTo>
                  <a:lnTo>
                    <a:pt x="170" y="492"/>
                  </a:lnTo>
                  <a:lnTo>
                    <a:pt x="164" y="465"/>
                  </a:lnTo>
                  <a:lnTo>
                    <a:pt x="153" y="436"/>
                  </a:lnTo>
                  <a:lnTo>
                    <a:pt x="136" y="410"/>
                  </a:lnTo>
                  <a:lnTo>
                    <a:pt x="115" y="388"/>
                  </a:lnTo>
                  <a:lnTo>
                    <a:pt x="90" y="374"/>
                  </a:lnTo>
                  <a:lnTo>
                    <a:pt x="103" y="366"/>
                  </a:lnTo>
                  <a:lnTo>
                    <a:pt x="111" y="353"/>
                  </a:lnTo>
                  <a:lnTo>
                    <a:pt x="114" y="335"/>
                  </a:lnTo>
                  <a:lnTo>
                    <a:pt x="112" y="315"/>
                  </a:lnTo>
                  <a:lnTo>
                    <a:pt x="105" y="292"/>
                  </a:lnTo>
                  <a:lnTo>
                    <a:pt x="94" y="269"/>
                  </a:lnTo>
                  <a:lnTo>
                    <a:pt x="77" y="249"/>
                  </a:lnTo>
                  <a:lnTo>
                    <a:pt x="58" y="231"/>
                  </a:lnTo>
                  <a:lnTo>
                    <a:pt x="67" y="216"/>
                  </a:lnTo>
                  <a:lnTo>
                    <a:pt x="72" y="195"/>
                  </a:lnTo>
                  <a:lnTo>
                    <a:pt x="72" y="170"/>
                  </a:lnTo>
                  <a:lnTo>
                    <a:pt x="67" y="138"/>
                  </a:lnTo>
                  <a:lnTo>
                    <a:pt x="58" y="105"/>
                  </a:lnTo>
                  <a:lnTo>
                    <a:pt x="43" y="70"/>
                  </a:lnTo>
                  <a:lnTo>
                    <a:pt x="25" y="35"/>
                  </a:lnTo>
                  <a:lnTo>
                    <a:pt x="0" y="0"/>
                  </a:lnTo>
                  <a:lnTo>
                    <a:pt x="27" y="25"/>
                  </a:lnTo>
                  <a:lnTo>
                    <a:pt x="59" y="48"/>
                  </a:lnTo>
                  <a:lnTo>
                    <a:pt x="96" y="72"/>
                  </a:lnTo>
                  <a:lnTo>
                    <a:pt x="136" y="96"/>
                  </a:lnTo>
                  <a:lnTo>
                    <a:pt x="179" y="118"/>
                  </a:lnTo>
                  <a:lnTo>
                    <a:pt x="225" y="138"/>
                  </a:lnTo>
                  <a:lnTo>
                    <a:pt x="271" y="158"/>
                  </a:lnTo>
                  <a:lnTo>
                    <a:pt x="318" y="175"/>
                  </a:lnTo>
                  <a:lnTo>
                    <a:pt x="364" y="190"/>
                  </a:lnTo>
                  <a:lnTo>
                    <a:pt x="410" y="203"/>
                  </a:lnTo>
                  <a:lnTo>
                    <a:pt x="452" y="215"/>
                  </a:lnTo>
                  <a:lnTo>
                    <a:pt x="493" y="221"/>
                  </a:lnTo>
                  <a:lnTo>
                    <a:pt x="528" y="227"/>
                  </a:lnTo>
                  <a:lnTo>
                    <a:pt x="559" y="228"/>
                  </a:lnTo>
                  <a:lnTo>
                    <a:pt x="585" y="224"/>
                  </a:lnTo>
                  <a:lnTo>
                    <a:pt x="605" y="21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3167" y="2690"/>
              <a:ext cx="548" cy="173"/>
            </a:xfrm>
            <a:custGeom>
              <a:avLst/>
              <a:gdLst>
                <a:gd name="T0" fmla="*/ 0 w 548"/>
                <a:gd name="T1" fmla="*/ 13 h 173"/>
                <a:gd name="T2" fmla="*/ 33 w 548"/>
                <a:gd name="T3" fmla="*/ 25 h 173"/>
                <a:gd name="T4" fmla="*/ 68 w 548"/>
                <a:gd name="T5" fmla="*/ 34 h 173"/>
                <a:gd name="T6" fmla="*/ 105 w 548"/>
                <a:gd name="T7" fmla="*/ 42 h 173"/>
                <a:gd name="T8" fmla="*/ 142 w 548"/>
                <a:gd name="T9" fmla="*/ 47 h 173"/>
                <a:gd name="T10" fmla="*/ 182 w 548"/>
                <a:gd name="T11" fmla="*/ 52 h 173"/>
                <a:gd name="T12" fmla="*/ 221 w 548"/>
                <a:gd name="T13" fmla="*/ 54 h 173"/>
                <a:gd name="T14" fmla="*/ 260 w 548"/>
                <a:gd name="T15" fmla="*/ 56 h 173"/>
                <a:gd name="T16" fmla="*/ 300 w 548"/>
                <a:gd name="T17" fmla="*/ 54 h 173"/>
                <a:gd name="T18" fmla="*/ 338 w 548"/>
                <a:gd name="T19" fmla="*/ 53 h 173"/>
                <a:gd name="T20" fmla="*/ 374 w 548"/>
                <a:gd name="T21" fmla="*/ 49 h 173"/>
                <a:gd name="T22" fmla="*/ 410 w 548"/>
                <a:gd name="T23" fmla="*/ 45 h 173"/>
                <a:gd name="T24" fmla="*/ 442 w 548"/>
                <a:gd name="T25" fmla="*/ 39 h 173"/>
                <a:gd name="T26" fmla="*/ 474 w 548"/>
                <a:gd name="T27" fmla="*/ 31 h 173"/>
                <a:gd name="T28" fmla="*/ 501 w 548"/>
                <a:gd name="T29" fmla="*/ 22 h 173"/>
                <a:gd name="T30" fmla="*/ 526 w 548"/>
                <a:gd name="T31" fmla="*/ 12 h 173"/>
                <a:gd name="T32" fmla="*/ 547 w 548"/>
                <a:gd name="T33" fmla="*/ 0 h 173"/>
                <a:gd name="T34" fmla="*/ 535 w 548"/>
                <a:gd name="T35" fmla="*/ 12 h 173"/>
                <a:gd name="T36" fmla="*/ 518 w 548"/>
                <a:gd name="T37" fmla="*/ 26 h 173"/>
                <a:gd name="T38" fmla="*/ 498 w 548"/>
                <a:gd name="T39" fmla="*/ 42 h 173"/>
                <a:gd name="T40" fmla="*/ 471 w 548"/>
                <a:gd name="T41" fmla="*/ 58 h 173"/>
                <a:gd name="T42" fmla="*/ 442 w 548"/>
                <a:gd name="T43" fmla="*/ 75 h 173"/>
                <a:gd name="T44" fmla="*/ 411 w 548"/>
                <a:gd name="T45" fmla="*/ 92 h 173"/>
                <a:gd name="T46" fmla="*/ 377 w 548"/>
                <a:gd name="T47" fmla="*/ 109 h 173"/>
                <a:gd name="T48" fmla="*/ 342 w 548"/>
                <a:gd name="T49" fmla="*/ 124 h 173"/>
                <a:gd name="T50" fmla="*/ 303 w 548"/>
                <a:gd name="T51" fmla="*/ 138 h 173"/>
                <a:gd name="T52" fmla="*/ 264 w 548"/>
                <a:gd name="T53" fmla="*/ 151 h 173"/>
                <a:gd name="T54" fmla="*/ 225 w 548"/>
                <a:gd name="T55" fmla="*/ 160 h 173"/>
                <a:gd name="T56" fmla="*/ 185 w 548"/>
                <a:gd name="T57" fmla="*/ 168 h 173"/>
                <a:gd name="T58" fmla="*/ 145 w 548"/>
                <a:gd name="T59" fmla="*/ 172 h 173"/>
                <a:gd name="T60" fmla="*/ 106 w 548"/>
                <a:gd name="T61" fmla="*/ 171 h 173"/>
                <a:gd name="T62" fmla="*/ 69 w 548"/>
                <a:gd name="T63" fmla="*/ 167 h 173"/>
                <a:gd name="T64" fmla="*/ 33 w 548"/>
                <a:gd name="T65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73">
                  <a:moveTo>
                    <a:pt x="0" y="13"/>
                  </a:moveTo>
                  <a:lnTo>
                    <a:pt x="33" y="25"/>
                  </a:lnTo>
                  <a:lnTo>
                    <a:pt x="68" y="34"/>
                  </a:lnTo>
                  <a:lnTo>
                    <a:pt x="105" y="42"/>
                  </a:lnTo>
                  <a:lnTo>
                    <a:pt x="142" y="47"/>
                  </a:lnTo>
                  <a:lnTo>
                    <a:pt x="182" y="52"/>
                  </a:lnTo>
                  <a:lnTo>
                    <a:pt x="221" y="54"/>
                  </a:lnTo>
                  <a:lnTo>
                    <a:pt x="260" y="56"/>
                  </a:lnTo>
                  <a:lnTo>
                    <a:pt x="300" y="54"/>
                  </a:lnTo>
                  <a:lnTo>
                    <a:pt x="338" y="53"/>
                  </a:lnTo>
                  <a:lnTo>
                    <a:pt x="374" y="49"/>
                  </a:lnTo>
                  <a:lnTo>
                    <a:pt x="410" y="45"/>
                  </a:lnTo>
                  <a:lnTo>
                    <a:pt x="442" y="39"/>
                  </a:lnTo>
                  <a:lnTo>
                    <a:pt x="474" y="31"/>
                  </a:lnTo>
                  <a:lnTo>
                    <a:pt x="501" y="22"/>
                  </a:lnTo>
                  <a:lnTo>
                    <a:pt x="526" y="12"/>
                  </a:lnTo>
                  <a:lnTo>
                    <a:pt x="547" y="0"/>
                  </a:lnTo>
                  <a:lnTo>
                    <a:pt x="535" y="12"/>
                  </a:lnTo>
                  <a:lnTo>
                    <a:pt x="518" y="26"/>
                  </a:lnTo>
                  <a:lnTo>
                    <a:pt x="498" y="42"/>
                  </a:lnTo>
                  <a:lnTo>
                    <a:pt x="471" y="58"/>
                  </a:lnTo>
                  <a:lnTo>
                    <a:pt x="442" y="75"/>
                  </a:lnTo>
                  <a:lnTo>
                    <a:pt x="411" y="92"/>
                  </a:lnTo>
                  <a:lnTo>
                    <a:pt x="377" y="109"/>
                  </a:lnTo>
                  <a:lnTo>
                    <a:pt x="342" y="124"/>
                  </a:lnTo>
                  <a:lnTo>
                    <a:pt x="303" y="138"/>
                  </a:lnTo>
                  <a:lnTo>
                    <a:pt x="264" y="151"/>
                  </a:lnTo>
                  <a:lnTo>
                    <a:pt x="225" y="160"/>
                  </a:lnTo>
                  <a:lnTo>
                    <a:pt x="185" y="168"/>
                  </a:lnTo>
                  <a:lnTo>
                    <a:pt x="145" y="172"/>
                  </a:lnTo>
                  <a:lnTo>
                    <a:pt x="106" y="171"/>
                  </a:lnTo>
                  <a:lnTo>
                    <a:pt x="69" y="167"/>
                  </a:lnTo>
                  <a:lnTo>
                    <a:pt x="33" y="1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3401" y="2690"/>
              <a:ext cx="318" cy="502"/>
            </a:xfrm>
            <a:custGeom>
              <a:avLst/>
              <a:gdLst>
                <a:gd name="T0" fmla="*/ 0 w 318"/>
                <a:gd name="T1" fmla="*/ 442 h 502"/>
                <a:gd name="T2" fmla="*/ 29 w 318"/>
                <a:gd name="T3" fmla="*/ 422 h 502"/>
                <a:gd name="T4" fmla="*/ 56 w 318"/>
                <a:gd name="T5" fmla="*/ 399 h 502"/>
                <a:gd name="T6" fmla="*/ 85 w 318"/>
                <a:gd name="T7" fmla="*/ 375 h 502"/>
                <a:gd name="T8" fmla="*/ 113 w 318"/>
                <a:gd name="T9" fmla="*/ 349 h 502"/>
                <a:gd name="T10" fmla="*/ 139 w 318"/>
                <a:gd name="T11" fmla="*/ 320 h 502"/>
                <a:gd name="T12" fmla="*/ 164 w 318"/>
                <a:gd name="T13" fmla="*/ 291 h 502"/>
                <a:gd name="T14" fmla="*/ 189 w 318"/>
                <a:gd name="T15" fmla="*/ 260 h 502"/>
                <a:gd name="T16" fmla="*/ 211 w 318"/>
                <a:gd name="T17" fmla="*/ 229 h 502"/>
                <a:gd name="T18" fmla="*/ 232 w 318"/>
                <a:gd name="T19" fmla="*/ 198 h 502"/>
                <a:gd name="T20" fmla="*/ 252 w 318"/>
                <a:gd name="T21" fmla="*/ 167 h 502"/>
                <a:gd name="T22" fmla="*/ 269 w 318"/>
                <a:gd name="T23" fmla="*/ 136 h 502"/>
                <a:gd name="T24" fmla="*/ 283 w 318"/>
                <a:gd name="T25" fmla="*/ 106 h 502"/>
                <a:gd name="T26" fmla="*/ 295 w 318"/>
                <a:gd name="T27" fmla="*/ 77 h 502"/>
                <a:gd name="T28" fmla="*/ 304 w 318"/>
                <a:gd name="T29" fmla="*/ 49 h 502"/>
                <a:gd name="T30" fmla="*/ 310 w 318"/>
                <a:gd name="T31" fmla="*/ 24 h 502"/>
                <a:gd name="T32" fmla="*/ 313 w 318"/>
                <a:gd name="T33" fmla="*/ 0 h 502"/>
                <a:gd name="T34" fmla="*/ 317 w 318"/>
                <a:gd name="T35" fmla="*/ 39 h 502"/>
                <a:gd name="T36" fmla="*/ 316 w 318"/>
                <a:gd name="T37" fmla="*/ 95 h 502"/>
                <a:gd name="T38" fmla="*/ 308 w 318"/>
                <a:gd name="T39" fmla="*/ 163 h 502"/>
                <a:gd name="T40" fmla="*/ 292 w 318"/>
                <a:gd name="T41" fmla="*/ 238 h 502"/>
                <a:gd name="T42" fmla="*/ 269 w 318"/>
                <a:gd name="T43" fmla="*/ 314 h 502"/>
                <a:gd name="T44" fmla="*/ 236 w 318"/>
                <a:gd name="T45" fmla="*/ 388 h 502"/>
                <a:gd name="T46" fmla="*/ 191 w 318"/>
                <a:gd name="T47" fmla="*/ 451 h 502"/>
                <a:gd name="T48" fmla="*/ 136 w 318"/>
                <a:gd name="T49" fmla="*/ 50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8" h="502">
                  <a:moveTo>
                    <a:pt x="0" y="442"/>
                  </a:moveTo>
                  <a:lnTo>
                    <a:pt x="29" y="422"/>
                  </a:lnTo>
                  <a:lnTo>
                    <a:pt x="56" y="399"/>
                  </a:lnTo>
                  <a:lnTo>
                    <a:pt x="85" y="375"/>
                  </a:lnTo>
                  <a:lnTo>
                    <a:pt x="113" y="349"/>
                  </a:lnTo>
                  <a:lnTo>
                    <a:pt x="139" y="320"/>
                  </a:lnTo>
                  <a:lnTo>
                    <a:pt x="164" y="291"/>
                  </a:lnTo>
                  <a:lnTo>
                    <a:pt x="189" y="260"/>
                  </a:lnTo>
                  <a:lnTo>
                    <a:pt x="211" y="229"/>
                  </a:lnTo>
                  <a:lnTo>
                    <a:pt x="232" y="198"/>
                  </a:lnTo>
                  <a:lnTo>
                    <a:pt x="252" y="167"/>
                  </a:lnTo>
                  <a:lnTo>
                    <a:pt x="269" y="136"/>
                  </a:lnTo>
                  <a:lnTo>
                    <a:pt x="283" y="106"/>
                  </a:lnTo>
                  <a:lnTo>
                    <a:pt x="295" y="77"/>
                  </a:lnTo>
                  <a:lnTo>
                    <a:pt x="304" y="49"/>
                  </a:lnTo>
                  <a:lnTo>
                    <a:pt x="310" y="24"/>
                  </a:lnTo>
                  <a:lnTo>
                    <a:pt x="313" y="0"/>
                  </a:lnTo>
                  <a:lnTo>
                    <a:pt x="317" y="39"/>
                  </a:lnTo>
                  <a:lnTo>
                    <a:pt x="316" y="95"/>
                  </a:lnTo>
                  <a:lnTo>
                    <a:pt x="308" y="163"/>
                  </a:lnTo>
                  <a:lnTo>
                    <a:pt x="292" y="238"/>
                  </a:lnTo>
                  <a:lnTo>
                    <a:pt x="269" y="314"/>
                  </a:lnTo>
                  <a:lnTo>
                    <a:pt x="236" y="388"/>
                  </a:lnTo>
                  <a:lnTo>
                    <a:pt x="191" y="451"/>
                  </a:lnTo>
                  <a:lnTo>
                    <a:pt x="136" y="50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3372" y="2970"/>
              <a:ext cx="375" cy="142"/>
            </a:xfrm>
            <a:custGeom>
              <a:avLst/>
              <a:gdLst>
                <a:gd name="T0" fmla="*/ 0 w 375"/>
                <a:gd name="T1" fmla="*/ 1 h 142"/>
                <a:gd name="T2" fmla="*/ 16 w 375"/>
                <a:gd name="T3" fmla="*/ 0 h 142"/>
                <a:gd name="T4" fmla="*/ 38 w 375"/>
                <a:gd name="T5" fmla="*/ 4 h 142"/>
                <a:gd name="T6" fmla="*/ 62 w 375"/>
                <a:gd name="T7" fmla="*/ 13 h 142"/>
                <a:gd name="T8" fmla="*/ 87 w 375"/>
                <a:gd name="T9" fmla="*/ 24 h 142"/>
                <a:gd name="T10" fmla="*/ 107 w 375"/>
                <a:gd name="T11" fmla="*/ 38 h 142"/>
                <a:gd name="T12" fmla="*/ 124 w 375"/>
                <a:gd name="T13" fmla="*/ 53 h 142"/>
                <a:gd name="T14" fmla="*/ 131 w 375"/>
                <a:gd name="T15" fmla="*/ 69 h 142"/>
                <a:gd name="T16" fmla="*/ 127 w 375"/>
                <a:gd name="T17" fmla="*/ 84 h 142"/>
                <a:gd name="T18" fmla="*/ 143 w 375"/>
                <a:gd name="T19" fmla="*/ 78 h 142"/>
                <a:gd name="T20" fmla="*/ 164 w 375"/>
                <a:gd name="T21" fmla="*/ 74 h 142"/>
                <a:gd name="T22" fmla="*/ 189 w 375"/>
                <a:gd name="T23" fmla="*/ 72 h 142"/>
                <a:gd name="T24" fmla="*/ 215 w 375"/>
                <a:gd name="T25" fmla="*/ 74 h 142"/>
                <a:gd name="T26" fmla="*/ 237 w 375"/>
                <a:gd name="T27" fmla="*/ 78 h 142"/>
                <a:gd name="T28" fmla="*/ 256 w 375"/>
                <a:gd name="T29" fmla="*/ 84 h 142"/>
                <a:gd name="T30" fmla="*/ 265 w 375"/>
                <a:gd name="T31" fmla="*/ 93 h 142"/>
                <a:gd name="T32" fmla="*/ 264 w 375"/>
                <a:gd name="T33" fmla="*/ 106 h 142"/>
                <a:gd name="T34" fmla="*/ 275 w 375"/>
                <a:gd name="T35" fmla="*/ 100 h 142"/>
                <a:gd name="T36" fmla="*/ 291 w 375"/>
                <a:gd name="T37" fmla="*/ 97 h 142"/>
                <a:gd name="T38" fmla="*/ 310 w 375"/>
                <a:gd name="T39" fmla="*/ 97 h 142"/>
                <a:gd name="T40" fmla="*/ 328 w 375"/>
                <a:gd name="T41" fmla="*/ 101 h 142"/>
                <a:gd name="T42" fmla="*/ 345 w 375"/>
                <a:gd name="T43" fmla="*/ 108 h 142"/>
                <a:gd name="T44" fmla="*/ 359 w 375"/>
                <a:gd name="T45" fmla="*/ 117 h 142"/>
                <a:gd name="T46" fmla="*/ 370 w 375"/>
                <a:gd name="T47" fmla="*/ 128 h 142"/>
                <a:gd name="T48" fmla="*/ 374 w 375"/>
                <a:gd name="T49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42">
                  <a:moveTo>
                    <a:pt x="0" y="1"/>
                  </a:moveTo>
                  <a:lnTo>
                    <a:pt x="16" y="0"/>
                  </a:lnTo>
                  <a:lnTo>
                    <a:pt x="38" y="4"/>
                  </a:lnTo>
                  <a:lnTo>
                    <a:pt x="62" y="13"/>
                  </a:lnTo>
                  <a:lnTo>
                    <a:pt x="87" y="24"/>
                  </a:lnTo>
                  <a:lnTo>
                    <a:pt x="107" y="38"/>
                  </a:lnTo>
                  <a:lnTo>
                    <a:pt x="124" y="53"/>
                  </a:lnTo>
                  <a:lnTo>
                    <a:pt x="131" y="69"/>
                  </a:lnTo>
                  <a:lnTo>
                    <a:pt x="127" y="84"/>
                  </a:lnTo>
                  <a:lnTo>
                    <a:pt x="143" y="78"/>
                  </a:lnTo>
                  <a:lnTo>
                    <a:pt x="164" y="74"/>
                  </a:lnTo>
                  <a:lnTo>
                    <a:pt x="189" y="72"/>
                  </a:lnTo>
                  <a:lnTo>
                    <a:pt x="215" y="74"/>
                  </a:lnTo>
                  <a:lnTo>
                    <a:pt x="237" y="78"/>
                  </a:lnTo>
                  <a:lnTo>
                    <a:pt x="256" y="84"/>
                  </a:lnTo>
                  <a:lnTo>
                    <a:pt x="265" y="93"/>
                  </a:lnTo>
                  <a:lnTo>
                    <a:pt x="264" y="106"/>
                  </a:lnTo>
                  <a:lnTo>
                    <a:pt x="275" y="100"/>
                  </a:lnTo>
                  <a:lnTo>
                    <a:pt x="291" y="97"/>
                  </a:lnTo>
                  <a:lnTo>
                    <a:pt x="310" y="97"/>
                  </a:lnTo>
                  <a:lnTo>
                    <a:pt x="328" y="101"/>
                  </a:lnTo>
                  <a:lnTo>
                    <a:pt x="345" y="108"/>
                  </a:lnTo>
                  <a:lnTo>
                    <a:pt x="359" y="117"/>
                  </a:lnTo>
                  <a:lnTo>
                    <a:pt x="370" y="128"/>
                  </a:lnTo>
                  <a:lnTo>
                    <a:pt x="374" y="14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3492" y="2900"/>
              <a:ext cx="269" cy="71"/>
            </a:xfrm>
            <a:custGeom>
              <a:avLst/>
              <a:gdLst>
                <a:gd name="T0" fmla="*/ 268 w 269"/>
                <a:gd name="T1" fmla="*/ 70 h 71"/>
                <a:gd name="T2" fmla="*/ 264 w 269"/>
                <a:gd name="T3" fmla="*/ 58 h 71"/>
                <a:gd name="T4" fmla="*/ 255 w 269"/>
                <a:gd name="T5" fmla="*/ 51 h 71"/>
                <a:gd name="T6" fmla="*/ 245 w 269"/>
                <a:gd name="T7" fmla="*/ 47 h 71"/>
                <a:gd name="T8" fmla="*/ 231 w 269"/>
                <a:gd name="T9" fmla="*/ 44 h 71"/>
                <a:gd name="T10" fmla="*/ 218 w 269"/>
                <a:gd name="T11" fmla="*/ 47 h 71"/>
                <a:gd name="T12" fmla="*/ 205 w 269"/>
                <a:gd name="T13" fmla="*/ 51 h 71"/>
                <a:gd name="T14" fmla="*/ 195 w 269"/>
                <a:gd name="T15" fmla="*/ 57 h 71"/>
                <a:gd name="T16" fmla="*/ 187 w 269"/>
                <a:gd name="T17" fmla="*/ 66 h 71"/>
                <a:gd name="T18" fmla="*/ 182 w 269"/>
                <a:gd name="T19" fmla="*/ 55 h 71"/>
                <a:gd name="T20" fmla="*/ 173 w 269"/>
                <a:gd name="T21" fmla="*/ 48 h 71"/>
                <a:gd name="T22" fmla="*/ 161 w 269"/>
                <a:gd name="T23" fmla="*/ 43 h 71"/>
                <a:gd name="T24" fmla="*/ 146 w 269"/>
                <a:gd name="T25" fmla="*/ 42 h 71"/>
                <a:gd name="T26" fmla="*/ 132 w 269"/>
                <a:gd name="T27" fmla="*/ 44 h 71"/>
                <a:gd name="T28" fmla="*/ 116 w 269"/>
                <a:gd name="T29" fmla="*/ 48 h 71"/>
                <a:gd name="T30" fmla="*/ 102 w 269"/>
                <a:gd name="T31" fmla="*/ 53 h 71"/>
                <a:gd name="T32" fmla="*/ 89 w 269"/>
                <a:gd name="T33" fmla="*/ 61 h 71"/>
                <a:gd name="T34" fmla="*/ 88 w 269"/>
                <a:gd name="T35" fmla="*/ 47 h 71"/>
                <a:gd name="T36" fmla="*/ 81 w 269"/>
                <a:gd name="T37" fmla="*/ 33 h 71"/>
                <a:gd name="T38" fmla="*/ 72 w 269"/>
                <a:gd name="T39" fmla="*/ 21 h 71"/>
                <a:gd name="T40" fmla="*/ 60 w 269"/>
                <a:gd name="T41" fmla="*/ 12 h 71"/>
                <a:gd name="T42" fmla="*/ 46 w 269"/>
                <a:gd name="T43" fmla="*/ 4 h 71"/>
                <a:gd name="T44" fmla="*/ 30 w 269"/>
                <a:gd name="T45" fmla="*/ 0 h 71"/>
                <a:gd name="T46" fmla="*/ 14 w 269"/>
                <a:gd name="T47" fmla="*/ 0 h 71"/>
                <a:gd name="T48" fmla="*/ 0 w 269"/>
                <a:gd name="T49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71">
                  <a:moveTo>
                    <a:pt x="268" y="70"/>
                  </a:moveTo>
                  <a:lnTo>
                    <a:pt x="264" y="58"/>
                  </a:lnTo>
                  <a:lnTo>
                    <a:pt x="255" y="51"/>
                  </a:lnTo>
                  <a:lnTo>
                    <a:pt x="245" y="47"/>
                  </a:lnTo>
                  <a:lnTo>
                    <a:pt x="231" y="44"/>
                  </a:lnTo>
                  <a:lnTo>
                    <a:pt x="218" y="47"/>
                  </a:lnTo>
                  <a:lnTo>
                    <a:pt x="205" y="51"/>
                  </a:lnTo>
                  <a:lnTo>
                    <a:pt x="195" y="57"/>
                  </a:lnTo>
                  <a:lnTo>
                    <a:pt x="187" y="66"/>
                  </a:lnTo>
                  <a:lnTo>
                    <a:pt x="182" y="55"/>
                  </a:lnTo>
                  <a:lnTo>
                    <a:pt x="173" y="48"/>
                  </a:lnTo>
                  <a:lnTo>
                    <a:pt x="161" y="43"/>
                  </a:lnTo>
                  <a:lnTo>
                    <a:pt x="146" y="42"/>
                  </a:lnTo>
                  <a:lnTo>
                    <a:pt x="132" y="44"/>
                  </a:lnTo>
                  <a:lnTo>
                    <a:pt x="116" y="48"/>
                  </a:lnTo>
                  <a:lnTo>
                    <a:pt x="102" y="53"/>
                  </a:lnTo>
                  <a:lnTo>
                    <a:pt x="89" y="61"/>
                  </a:lnTo>
                  <a:lnTo>
                    <a:pt x="88" y="47"/>
                  </a:lnTo>
                  <a:lnTo>
                    <a:pt x="81" y="33"/>
                  </a:lnTo>
                  <a:lnTo>
                    <a:pt x="72" y="21"/>
                  </a:lnTo>
                  <a:lnTo>
                    <a:pt x="60" y="12"/>
                  </a:lnTo>
                  <a:lnTo>
                    <a:pt x="46" y="4"/>
                  </a:lnTo>
                  <a:lnTo>
                    <a:pt x="30" y="0"/>
                  </a:lnTo>
                  <a:lnTo>
                    <a:pt x="14" y="0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3598" y="2825"/>
              <a:ext cx="161" cy="49"/>
            </a:xfrm>
            <a:custGeom>
              <a:avLst/>
              <a:gdLst>
                <a:gd name="T0" fmla="*/ 0 w 161"/>
                <a:gd name="T1" fmla="*/ 3 h 49"/>
                <a:gd name="T2" fmla="*/ 13 w 161"/>
                <a:gd name="T3" fmla="*/ 0 h 49"/>
                <a:gd name="T4" fmla="*/ 25 w 161"/>
                <a:gd name="T5" fmla="*/ 0 h 49"/>
                <a:gd name="T6" fmla="*/ 34 w 161"/>
                <a:gd name="T7" fmla="*/ 3 h 49"/>
                <a:gd name="T8" fmla="*/ 42 w 161"/>
                <a:gd name="T9" fmla="*/ 8 h 49"/>
                <a:gd name="T10" fmla="*/ 48 w 161"/>
                <a:gd name="T11" fmla="*/ 14 h 49"/>
                <a:gd name="T12" fmla="*/ 51 w 161"/>
                <a:gd name="T13" fmla="*/ 22 h 49"/>
                <a:gd name="T14" fmla="*/ 52 w 161"/>
                <a:gd name="T15" fmla="*/ 29 h 49"/>
                <a:gd name="T16" fmla="*/ 51 w 161"/>
                <a:gd name="T17" fmla="*/ 36 h 49"/>
                <a:gd name="T18" fmla="*/ 58 w 161"/>
                <a:gd name="T19" fmla="*/ 34 h 49"/>
                <a:gd name="T20" fmla="*/ 67 w 161"/>
                <a:gd name="T21" fmla="*/ 31 h 49"/>
                <a:gd name="T22" fmla="*/ 76 w 161"/>
                <a:gd name="T23" fmla="*/ 31 h 49"/>
                <a:gd name="T24" fmla="*/ 87 w 161"/>
                <a:gd name="T25" fmla="*/ 31 h 49"/>
                <a:gd name="T26" fmla="*/ 94 w 161"/>
                <a:gd name="T27" fmla="*/ 33 h 49"/>
                <a:gd name="T28" fmla="*/ 102 w 161"/>
                <a:gd name="T29" fmla="*/ 36 h 49"/>
                <a:gd name="T30" fmla="*/ 106 w 161"/>
                <a:gd name="T31" fmla="*/ 40 h 49"/>
                <a:gd name="T32" fmla="*/ 107 w 161"/>
                <a:gd name="T33" fmla="*/ 48 h 49"/>
                <a:gd name="T34" fmla="*/ 114 w 161"/>
                <a:gd name="T35" fmla="*/ 43 h 49"/>
                <a:gd name="T36" fmla="*/ 120 w 161"/>
                <a:gd name="T37" fmla="*/ 39 h 49"/>
                <a:gd name="T38" fmla="*/ 128 w 161"/>
                <a:gd name="T39" fmla="*/ 36 h 49"/>
                <a:gd name="T40" fmla="*/ 136 w 161"/>
                <a:gd name="T41" fmla="*/ 35 h 49"/>
                <a:gd name="T42" fmla="*/ 143 w 161"/>
                <a:gd name="T43" fmla="*/ 35 h 49"/>
                <a:gd name="T44" fmla="*/ 150 w 161"/>
                <a:gd name="T45" fmla="*/ 36 h 49"/>
                <a:gd name="T46" fmla="*/ 155 w 161"/>
                <a:gd name="T47" fmla="*/ 40 h 49"/>
                <a:gd name="T48" fmla="*/ 160 w 161"/>
                <a:gd name="T49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49">
                  <a:moveTo>
                    <a:pt x="0" y="3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34" y="3"/>
                  </a:lnTo>
                  <a:lnTo>
                    <a:pt x="42" y="8"/>
                  </a:lnTo>
                  <a:lnTo>
                    <a:pt x="48" y="14"/>
                  </a:lnTo>
                  <a:lnTo>
                    <a:pt x="51" y="22"/>
                  </a:lnTo>
                  <a:lnTo>
                    <a:pt x="52" y="29"/>
                  </a:lnTo>
                  <a:lnTo>
                    <a:pt x="51" y="36"/>
                  </a:lnTo>
                  <a:lnTo>
                    <a:pt x="58" y="34"/>
                  </a:lnTo>
                  <a:lnTo>
                    <a:pt x="67" y="31"/>
                  </a:lnTo>
                  <a:lnTo>
                    <a:pt x="76" y="31"/>
                  </a:lnTo>
                  <a:lnTo>
                    <a:pt x="87" y="31"/>
                  </a:lnTo>
                  <a:lnTo>
                    <a:pt x="94" y="33"/>
                  </a:lnTo>
                  <a:lnTo>
                    <a:pt x="102" y="36"/>
                  </a:lnTo>
                  <a:lnTo>
                    <a:pt x="106" y="40"/>
                  </a:lnTo>
                  <a:lnTo>
                    <a:pt x="107" y="48"/>
                  </a:lnTo>
                  <a:lnTo>
                    <a:pt x="114" y="43"/>
                  </a:lnTo>
                  <a:lnTo>
                    <a:pt x="120" y="39"/>
                  </a:lnTo>
                  <a:lnTo>
                    <a:pt x="128" y="36"/>
                  </a:lnTo>
                  <a:lnTo>
                    <a:pt x="136" y="35"/>
                  </a:lnTo>
                  <a:lnTo>
                    <a:pt x="143" y="35"/>
                  </a:lnTo>
                  <a:lnTo>
                    <a:pt x="150" y="36"/>
                  </a:lnTo>
                  <a:lnTo>
                    <a:pt x="155" y="40"/>
                  </a:lnTo>
                  <a:lnTo>
                    <a:pt x="160" y="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3282" y="2585"/>
              <a:ext cx="119" cy="380"/>
            </a:xfrm>
            <a:custGeom>
              <a:avLst/>
              <a:gdLst>
                <a:gd name="T0" fmla="*/ 0 w 119"/>
                <a:gd name="T1" fmla="*/ 0 h 380"/>
                <a:gd name="T2" fmla="*/ 10 w 119"/>
                <a:gd name="T3" fmla="*/ 13 h 380"/>
                <a:gd name="T4" fmla="*/ 20 w 119"/>
                <a:gd name="T5" fmla="*/ 32 h 380"/>
                <a:gd name="T6" fmla="*/ 27 w 119"/>
                <a:gd name="T7" fmla="*/ 56 h 380"/>
                <a:gd name="T8" fmla="*/ 33 w 119"/>
                <a:gd name="T9" fmla="*/ 83 h 380"/>
                <a:gd name="T10" fmla="*/ 34 w 119"/>
                <a:gd name="T11" fmla="*/ 107 h 380"/>
                <a:gd name="T12" fmla="*/ 30 w 119"/>
                <a:gd name="T13" fmla="*/ 129 h 380"/>
                <a:gd name="T14" fmla="*/ 22 w 119"/>
                <a:gd name="T15" fmla="*/ 144 h 380"/>
                <a:gd name="T16" fmla="*/ 7 w 119"/>
                <a:gd name="T17" fmla="*/ 150 h 380"/>
                <a:gd name="T18" fmla="*/ 21 w 119"/>
                <a:gd name="T19" fmla="*/ 159 h 380"/>
                <a:gd name="T20" fmla="*/ 38 w 119"/>
                <a:gd name="T21" fmla="*/ 173 h 380"/>
                <a:gd name="T22" fmla="*/ 54 w 119"/>
                <a:gd name="T23" fmla="*/ 193 h 380"/>
                <a:gd name="T24" fmla="*/ 68 w 119"/>
                <a:gd name="T25" fmla="*/ 214 h 380"/>
                <a:gd name="T26" fmla="*/ 78 w 119"/>
                <a:gd name="T27" fmla="*/ 234 h 380"/>
                <a:gd name="T28" fmla="*/ 83 w 119"/>
                <a:gd name="T29" fmla="*/ 252 h 380"/>
                <a:gd name="T30" fmla="*/ 81 w 119"/>
                <a:gd name="T31" fmla="*/ 265 h 380"/>
                <a:gd name="T32" fmla="*/ 70 w 119"/>
                <a:gd name="T33" fmla="*/ 272 h 380"/>
                <a:gd name="T34" fmla="*/ 83 w 119"/>
                <a:gd name="T35" fmla="*/ 277 h 380"/>
                <a:gd name="T36" fmla="*/ 93 w 119"/>
                <a:gd name="T37" fmla="*/ 287 h 380"/>
                <a:gd name="T38" fmla="*/ 104 w 119"/>
                <a:gd name="T39" fmla="*/ 301 h 380"/>
                <a:gd name="T40" fmla="*/ 111 w 119"/>
                <a:gd name="T41" fmla="*/ 318 h 380"/>
                <a:gd name="T42" fmla="*/ 117 w 119"/>
                <a:gd name="T43" fmla="*/ 337 h 380"/>
                <a:gd name="T44" fmla="*/ 118 w 119"/>
                <a:gd name="T45" fmla="*/ 353 h 380"/>
                <a:gd name="T46" fmla="*/ 114 w 119"/>
                <a:gd name="T47" fmla="*/ 367 h 380"/>
                <a:gd name="T48" fmla="*/ 106 w 119"/>
                <a:gd name="T49" fmla="*/ 379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380">
                  <a:moveTo>
                    <a:pt x="0" y="0"/>
                  </a:moveTo>
                  <a:lnTo>
                    <a:pt x="10" y="13"/>
                  </a:lnTo>
                  <a:lnTo>
                    <a:pt x="20" y="32"/>
                  </a:lnTo>
                  <a:lnTo>
                    <a:pt x="27" y="56"/>
                  </a:lnTo>
                  <a:lnTo>
                    <a:pt x="33" y="83"/>
                  </a:lnTo>
                  <a:lnTo>
                    <a:pt x="34" y="107"/>
                  </a:lnTo>
                  <a:lnTo>
                    <a:pt x="30" y="129"/>
                  </a:lnTo>
                  <a:lnTo>
                    <a:pt x="22" y="144"/>
                  </a:lnTo>
                  <a:lnTo>
                    <a:pt x="7" y="150"/>
                  </a:lnTo>
                  <a:lnTo>
                    <a:pt x="21" y="159"/>
                  </a:lnTo>
                  <a:lnTo>
                    <a:pt x="38" y="173"/>
                  </a:lnTo>
                  <a:lnTo>
                    <a:pt x="54" y="193"/>
                  </a:lnTo>
                  <a:lnTo>
                    <a:pt x="68" y="214"/>
                  </a:lnTo>
                  <a:lnTo>
                    <a:pt x="78" y="234"/>
                  </a:lnTo>
                  <a:lnTo>
                    <a:pt x="83" y="252"/>
                  </a:lnTo>
                  <a:lnTo>
                    <a:pt x="81" y="265"/>
                  </a:lnTo>
                  <a:lnTo>
                    <a:pt x="70" y="272"/>
                  </a:lnTo>
                  <a:lnTo>
                    <a:pt x="83" y="277"/>
                  </a:lnTo>
                  <a:lnTo>
                    <a:pt x="93" y="287"/>
                  </a:lnTo>
                  <a:lnTo>
                    <a:pt x="104" y="301"/>
                  </a:lnTo>
                  <a:lnTo>
                    <a:pt x="111" y="318"/>
                  </a:lnTo>
                  <a:lnTo>
                    <a:pt x="117" y="337"/>
                  </a:lnTo>
                  <a:lnTo>
                    <a:pt x="118" y="353"/>
                  </a:lnTo>
                  <a:lnTo>
                    <a:pt x="114" y="367"/>
                  </a:lnTo>
                  <a:lnTo>
                    <a:pt x="106" y="37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3408" y="2641"/>
              <a:ext cx="106" cy="260"/>
            </a:xfrm>
            <a:custGeom>
              <a:avLst/>
              <a:gdLst>
                <a:gd name="T0" fmla="*/ 96 w 106"/>
                <a:gd name="T1" fmla="*/ 259 h 260"/>
                <a:gd name="T2" fmla="*/ 102 w 106"/>
                <a:gd name="T3" fmla="*/ 249 h 260"/>
                <a:gd name="T4" fmla="*/ 105 w 106"/>
                <a:gd name="T5" fmla="*/ 237 h 260"/>
                <a:gd name="T6" fmla="*/ 104 w 106"/>
                <a:gd name="T7" fmla="*/ 224 h 260"/>
                <a:gd name="T8" fmla="*/ 98 w 106"/>
                <a:gd name="T9" fmla="*/ 212 h 260"/>
                <a:gd name="T10" fmla="*/ 91 w 106"/>
                <a:gd name="T11" fmla="*/ 200 h 260"/>
                <a:gd name="T12" fmla="*/ 81 w 106"/>
                <a:gd name="T13" fmla="*/ 192 h 260"/>
                <a:gd name="T14" fmla="*/ 71 w 106"/>
                <a:gd name="T15" fmla="*/ 187 h 260"/>
                <a:gd name="T16" fmla="*/ 59 w 106"/>
                <a:gd name="T17" fmla="*/ 185 h 260"/>
                <a:gd name="T18" fmla="*/ 65 w 106"/>
                <a:gd name="T19" fmla="*/ 174 h 260"/>
                <a:gd name="T20" fmla="*/ 65 w 106"/>
                <a:gd name="T21" fmla="*/ 162 h 260"/>
                <a:gd name="T22" fmla="*/ 63 w 106"/>
                <a:gd name="T23" fmla="*/ 151 h 260"/>
                <a:gd name="T24" fmla="*/ 55 w 106"/>
                <a:gd name="T25" fmla="*/ 139 h 260"/>
                <a:gd name="T26" fmla="*/ 44 w 106"/>
                <a:gd name="T27" fmla="*/ 127 h 260"/>
                <a:gd name="T28" fmla="*/ 33 w 106"/>
                <a:gd name="T29" fmla="*/ 118 h 260"/>
                <a:gd name="T30" fmla="*/ 20 w 106"/>
                <a:gd name="T31" fmla="*/ 111 h 260"/>
                <a:gd name="T32" fmla="*/ 5 w 106"/>
                <a:gd name="T33" fmla="*/ 104 h 260"/>
                <a:gd name="T34" fmla="*/ 18 w 106"/>
                <a:gd name="T35" fmla="*/ 93 h 260"/>
                <a:gd name="T36" fmla="*/ 26 w 106"/>
                <a:gd name="T37" fmla="*/ 80 h 260"/>
                <a:gd name="T38" fmla="*/ 30 w 106"/>
                <a:gd name="T39" fmla="*/ 65 h 260"/>
                <a:gd name="T40" fmla="*/ 30 w 106"/>
                <a:gd name="T41" fmla="*/ 50 h 260"/>
                <a:gd name="T42" fmla="*/ 27 w 106"/>
                <a:gd name="T43" fmla="*/ 35 h 260"/>
                <a:gd name="T44" fmla="*/ 21 w 106"/>
                <a:gd name="T45" fmla="*/ 21 h 260"/>
                <a:gd name="T46" fmla="*/ 12 w 106"/>
                <a:gd name="T47" fmla="*/ 9 h 260"/>
                <a:gd name="T48" fmla="*/ 0 w 106"/>
                <a:gd name="T4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60">
                  <a:moveTo>
                    <a:pt x="96" y="259"/>
                  </a:moveTo>
                  <a:lnTo>
                    <a:pt x="102" y="249"/>
                  </a:lnTo>
                  <a:lnTo>
                    <a:pt x="105" y="237"/>
                  </a:lnTo>
                  <a:lnTo>
                    <a:pt x="104" y="224"/>
                  </a:lnTo>
                  <a:lnTo>
                    <a:pt x="98" y="212"/>
                  </a:lnTo>
                  <a:lnTo>
                    <a:pt x="91" y="200"/>
                  </a:lnTo>
                  <a:lnTo>
                    <a:pt x="81" y="192"/>
                  </a:lnTo>
                  <a:lnTo>
                    <a:pt x="71" y="187"/>
                  </a:lnTo>
                  <a:lnTo>
                    <a:pt x="59" y="185"/>
                  </a:lnTo>
                  <a:lnTo>
                    <a:pt x="65" y="174"/>
                  </a:lnTo>
                  <a:lnTo>
                    <a:pt x="65" y="162"/>
                  </a:lnTo>
                  <a:lnTo>
                    <a:pt x="63" y="151"/>
                  </a:lnTo>
                  <a:lnTo>
                    <a:pt x="55" y="139"/>
                  </a:lnTo>
                  <a:lnTo>
                    <a:pt x="44" y="127"/>
                  </a:lnTo>
                  <a:lnTo>
                    <a:pt x="33" y="118"/>
                  </a:lnTo>
                  <a:lnTo>
                    <a:pt x="20" y="111"/>
                  </a:lnTo>
                  <a:lnTo>
                    <a:pt x="5" y="104"/>
                  </a:lnTo>
                  <a:lnTo>
                    <a:pt x="18" y="93"/>
                  </a:lnTo>
                  <a:lnTo>
                    <a:pt x="26" y="80"/>
                  </a:lnTo>
                  <a:lnTo>
                    <a:pt x="30" y="65"/>
                  </a:lnTo>
                  <a:lnTo>
                    <a:pt x="30" y="50"/>
                  </a:lnTo>
                  <a:lnTo>
                    <a:pt x="27" y="35"/>
                  </a:lnTo>
                  <a:lnTo>
                    <a:pt x="21" y="21"/>
                  </a:lnTo>
                  <a:lnTo>
                    <a:pt x="12" y="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3533" y="2679"/>
              <a:ext cx="60" cy="154"/>
            </a:xfrm>
            <a:custGeom>
              <a:avLst/>
              <a:gdLst>
                <a:gd name="T0" fmla="*/ 0 w 60"/>
                <a:gd name="T1" fmla="*/ 0 h 154"/>
                <a:gd name="T2" fmla="*/ 16 w 60"/>
                <a:gd name="T3" fmla="*/ 18 h 154"/>
                <a:gd name="T4" fmla="*/ 20 w 60"/>
                <a:gd name="T5" fmla="*/ 37 h 154"/>
                <a:gd name="T6" fmla="*/ 13 w 60"/>
                <a:gd name="T7" fmla="*/ 52 h 154"/>
                <a:gd name="T8" fmla="*/ 1 w 60"/>
                <a:gd name="T9" fmla="*/ 61 h 154"/>
                <a:gd name="T10" fmla="*/ 8 w 60"/>
                <a:gd name="T11" fmla="*/ 65 h 154"/>
                <a:gd name="T12" fmla="*/ 14 w 60"/>
                <a:gd name="T13" fmla="*/ 71 h 154"/>
                <a:gd name="T14" fmla="*/ 21 w 60"/>
                <a:gd name="T15" fmla="*/ 78 h 154"/>
                <a:gd name="T16" fmla="*/ 26 w 60"/>
                <a:gd name="T17" fmla="*/ 86 h 154"/>
                <a:gd name="T18" fmla="*/ 30 w 60"/>
                <a:gd name="T19" fmla="*/ 94 h 154"/>
                <a:gd name="T20" fmla="*/ 31 w 60"/>
                <a:gd name="T21" fmla="*/ 101 h 154"/>
                <a:gd name="T22" fmla="*/ 30 w 60"/>
                <a:gd name="T23" fmla="*/ 108 h 154"/>
                <a:gd name="T24" fmla="*/ 25 w 60"/>
                <a:gd name="T25" fmla="*/ 113 h 154"/>
                <a:gd name="T26" fmla="*/ 33 w 60"/>
                <a:gd name="T27" fmla="*/ 116 h 154"/>
                <a:gd name="T28" fmla="*/ 41 w 60"/>
                <a:gd name="T29" fmla="*/ 118 h 154"/>
                <a:gd name="T30" fmla="*/ 47 w 60"/>
                <a:gd name="T31" fmla="*/ 123 h 154"/>
                <a:gd name="T32" fmla="*/ 52 w 60"/>
                <a:gd name="T33" fmla="*/ 127 h 154"/>
                <a:gd name="T34" fmla="*/ 56 w 60"/>
                <a:gd name="T35" fmla="*/ 134 h 154"/>
                <a:gd name="T36" fmla="*/ 59 w 60"/>
                <a:gd name="T37" fmla="*/ 139 h 154"/>
                <a:gd name="T38" fmla="*/ 59 w 60"/>
                <a:gd name="T39" fmla="*/ 147 h 154"/>
                <a:gd name="T40" fmla="*/ 58 w 60"/>
                <a:gd name="T41" fmla="*/ 15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154">
                  <a:moveTo>
                    <a:pt x="0" y="0"/>
                  </a:moveTo>
                  <a:lnTo>
                    <a:pt x="16" y="18"/>
                  </a:lnTo>
                  <a:lnTo>
                    <a:pt x="20" y="37"/>
                  </a:lnTo>
                  <a:lnTo>
                    <a:pt x="13" y="52"/>
                  </a:lnTo>
                  <a:lnTo>
                    <a:pt x="1" y="61"/>
                  </a:lnTo>
                  <a:lnTo>
                    <a:pt x="8" y="65"/>
                  </a:lnTo>
                  <a:lnTo>
                    <a:pt x="14" y="71"/>
                  </a:lnTo>
                  <a:lnTo>
                    <a:pt x="21" y="78"/>
                  </a:lnTo>
                  <a:lnTo>
                    <a:pt x="26" y="86"/>
                  </a:lnTo>
                  <a:lnTo>
                    <a:pt x="30" y="94"/>
                  </a:lnTo>
                  <a:lnTo>
                    <a:pt x="31" y="101"/>
                  </a:lnTo>
                  <a:lnTo>
                    <a:pt x="30" y="108"/>
                  </a:lnTo>
                  <a:lnTo>
                    <a:pt x="25" y="113"/>
                  </a:lnTo>
                  <a:lnTo>
                    <a:pt x="33" y="116"/>
                  </a:lnTo>
                  <a:lnTo>
                    <a:pt x="41" y="118"/>
                  </a:lnTo>
                  <a:lnTo>
                    <a:pt x="47" y="123"/>
                  </a:lnTo>
                  <a:lnTo>
                    <a:pt x="52" y="127"/>
                  </a:lnTo>
                  <a:lnTo>
                    <a:pt x="56" y="134"/>
                  </a:lnTo>
                  <a:lnTo>
                    <a:pt x="59" y="139"/>
                  </a:lnTo>
                  <a:lnTo>
                    <a:pt x="59" y="147"/>
                  </a:lnTo>
                  <a:lnTo>
                    <a:pt x="58" y="15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3180" y="2078"/>
              <a:ext cx="535" cy="613"/>
            </a:xfrm>
            <a:custGeom>
              <a:avLst/>
              <a:gdLst>
                <a:gd name="T0" fmla="*/ 0 w 535"/>
                <a:gd name="T1" fmla="*/ 450 h 613"/>
                <a:gd name="T2" fmla="*/ 14 w 535"/>
                <a:gd name="T3" fmla="*/ 452 h 613"/>
                <a:gd name="T4" fmla="*/ 33 w 535"/>
                <a:gd name="T5" fmla="*/ 444 h 613"/>
                <a:gd name="T6" fmla="*/ 52 w 535"/>
                <a:gd name="T7" fmla="*/ 428 h 613"/>
                <a:gd name="T8" fmla="*/ 72 w 535"/>
                <a:gd name="T9" fmla="*/ 408 h 613"/>
                <a:gd name="T10" fmla="*/ 88 w 535"/>
                <a:gd name="T11" fmla="*/ 382 h 613"/>
                <a:gd name="T12" fmla="*/ 99 w 535"/>
                <a:gd name="T13" fmla="*/ 353 h 613"/>
                <a:gd name="T14" fmla="*/ 105 w 535"/>
                <a:gd name="T15" fmla="*/ 323 h 613"/>
                <a:gd name="T16" fmla="*/ 101 w 535"/>
                <a:gd name="T17" fmla="*/ 295 h 613"/>
                <a:gd name="T18" fmla="*/ 115 w 535"/>
                <a:gd name="T19" fmla="*/ 301 h 613"/>
                <a:gd name="T20" fmla="*/ 132 w 535"/>
                <a:gd name="T21" fmla="*/ 299 h 613"/>
                <a:gd name="T22" fmla="*/ 148 w 535"/>
                <a:gd name="T23" fmla="*/ 291 h 613"/>
                <a:gd name="T24" fmla="*/ 164 w 535"/>
                <a:gd name="T25" fmla="*/ 277 h 613"/>
                <a:gd name="T26" fmla="*/ 178 w 535"/>
                <a:gd name="T27" fmla="*/ 259 h 613"/>
                <a:gd name="T28" fmla="*/ 190 w 535"/>
                <a:gd name="T29" fmla="*/ 235 h 613"/>
                <a:gd name="T30" fmla="*/ 198 w 535"/>
                <a:gd name="T31" fmla="*/ 211 h 613"/>
                <a:gd name="T32" fmla="*/ 200 w 535"/>
                <a:gd name="T33" fmla="*/ 184 h 613"/>
                <a:gd name="T34" fmla="*/ 217 w 535"/>
                <a:gd name="T35" fmla="*/ 183 h 613"/>
                <a:gd name="T36" fmla="*/ 237 w 535"/>
                <a:gd name="T37" fmla="*/ 175 h 613"/>
                <a:gd name="T38" fmla="*/ 259 w 535"/>
                <a:gd name="T39" fmla="*/ 159 h 613"/>
                <a:gd name="T40" fmla="*/ 281 w 535"/>
                <a:gd name="T41" fmla="*/ 137 h 613"/>
                <a:gd name="T42" fmla="*/ 302 w 535"/>
                <a:gd name="T43" fmla="*/ 110 h 613"/>
                <a:gd name="T44" fmla="*/ 322 w 535"/>
                <a:gd name="T45" fmla="*/ 78 h 613"/>
                <a:gd name="T46" fmla="*/ 340 w 535"/>
                <a:gd name="T47" fmla="*/ 40 h 613"/>
                <a:gd name="T48" fmla="*/ 353 w 535"/>
                <a:gd name="T49" fmla="*/ 0 h 613"/>
                <a:gd name="T50" fmla="*/ 349 w 535"/>
                <a:gd name="T51" fmla="*/ 36 h 613"/>
                <a:gd name="T52" fmla="*/ 348 w 535"/>
                <a:gd name="T53" fmla="*/ 76 h 613"/>
                <a:gd name="T54" fmla="*/ 351 w 535"/>
                <a:gd name="T55" fmla="*/ 121 h 613"/>
                <a:gd name="T56" fmla="*/ 356 w 535"/>
                <a:gd name="T57" fmla="*/ 166 h 613"/>
                <a:gd name="T58" fmla="*/ 364 w 535"/>
                <a:gd name="T59" fmla="*/ 214 h 613"/>
                <a:gd name="T60" fmla="*/ 373 w 535"/>
                <a:gd name="T61" fmla="*/ 263 h 613"/>
                <a:gd name="T62" fmla="*/ 385 w 535"/>
                <a:gd name="T63" fmla="*/ 311 h 613"/>
                <a:gd name="T64" fmla="*/ 399 w 535"/>
                <a:gd name="T65" fmla="*/ 359 h 613"/>
                <a:gd name="T66" fmla="*/ 414 w 535"/>
                <a:gd name="T67" fmla="*/ 405 h 613"/>
                <a:gd name="T68" fmla="*/ 429 w 535"/>
                <a:gd name="T69" fmla="*/ 448 h 613"/>
                <a:gd name="T70" fmla="*/ 446 w 535"/>
                <a:gd name="T71" fmla="*/ 489 h 613"/>
                <a:gd name="T72" fmla="*/ 463 w 535"/>
                <a:gd name="T73" fmla="*/ 525 h 613"/>
                <a:gd name="T74" fmla="*/ 482 w 535"/>
                <a:gd name="T75" fmla="*/ 557 h 613"/>
                <a:gd name="T76" fmla="*/ 499 w 535"/>
                <a:gd name="T77" fmla="*/ 581 h 613"/>
                <a:gd name="T78" fmla="*/ 517 w 535"/>
                <a:gd name="T79" fmla="*/ 600 h 613"/>
                <a:gd name="T80" fmla="*/ 534 w 535"/>
                <a:gd name="T81" fmla="*/ 612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5" h="613">
                  <a:moveTo>
                    <a:pt x="0" y="450"/>
                  </a:moveTo>
                  <a:lnTo>
                    <a:pt x="14" y="452"/>
                  </a:lnTo>
                  <a:lnTo>
                    <a:pt x="33" y="444"/>
                  </a:lnTo>
                  <a:lnTo>
                    <a:pt x="52" y="428"/>
                  </a:lnTo>
                  <a:lnTo>
                    <a:pt x="72" y="408"/>
                  </a:lnTo>
                  <a:lnTo>
                    <a:pt x="88" y="382"/>
                  </a:lnTo>
                  <a:lnTo>
                    <a:pt x="99" y="353"/>
                  </a:lnTo>
                  <a:lnTo>
                    <a:pt x="105" y="323"/>
                  </a:lnTo>
                  <a:lnTo>
                    <a:pt x="101" y="295"/>
                  </a:lnTo>
                  <a:lnTo>
                    <a:pt x="115" y="301"/>
                  </a:lnTo>
                  <a:lnTo>
                    <a:pt x="132" y="299"/>
                  </a:lnTo>
                  <a:lnTo>
                    <a:pt x="148" y="291"/>
                  </a:lnTo>
                  <a:lnTo>
                    <a:pt x="164" y="277"/>
                  </a:lnTo>
                  <a:lnTo>
                    <a:pt x="178" y="259"/>
                  </a:lnTo>
                  <a:lnTo>
                    <a:pt x="190" y="235"/>
                  </a:lnTo>
                  <a:lnTo>
                    <a:pt x="198" y="211"/>
                  </a:lnTo>
                  <a:lnTo>
                    <a:pt x="200" y="184"/>
                  </a:lnTo>
                  <a:lnTo>
                    <a:pt x="217" y="183"/>
                  </a:lnTo>
                  <a:lnTo>
                    <a:pt x="237" y="175"/>
                  </a:lnTo>
                  <a:lnTo>
                    <a:pt x="259" y="159"/>
                  </a:lnTo>
                  <a:lnTo>
                    <a:pt x="281" y="137"/>
                  </a:lnTo>
                  <a:lnTo>
                    <a:pt x="302" y="110"/>
                  </a:lnTo>
                  <a:lnTo>
                    <a:pt x="322" y="78"/>
                  </a:lnTo>
                  <a:lnTo>
                    <a:pt x="340" y="40"/>
                  </a:lnTo>
                  <a:lnTo>
                    <a:pt x="353" y="0"/>
                  </a:lnTo>
                  <a:lnTo>
                    <a:pt x="349" y="36"/>
                  </a:lnTo>
                  <a:lnTo>
                    <a:pt x="348" y="76"/>
                  </a:lnTo>
                  <a:lnTo>
                    <a:pt x="351" y="121"/>
                  </a:lnTo>
                  <a:lnTo>
                    <a:pt x="356" y="166"/>
                  </a:lnTo>
                  <a:lnTo>
                    <a:pt x="364" y="214"/>
                  </a:lnTo>
                  <a:lnTo>
                    <a:pt x="373" y="263"/>
                  </a:lnTo>
                  <a:lnTo>
                    <a:pt x="385" y="311"/>
                  </a:lnTo>
                  <a:lnTo>
                    <a:pt x="399" y="359"/>
                  </a:lnTo>
                  <a:lnTo>
                    <a:pt x="414" y="405"/>
                  </a:lnTo>
                  <a:lnTo>
                    <a:pt x="429" y="448"/>
                  </a:lnTo>
                  <a:lnTo>
                    <a:pt x="446" y="489"/>
                  </a:lnTo>
                  <a:lnTo>
                    <a:pt x="463" y="525"/>
                  </a:lnTo>
                  <a:lnTo>
                    <a:pt x="482" y="557"/>
                  </a:lnTo>
                  <a:lnTo>
                    <a:pt x="499" y="581"/>
                  </a:lnTo>
                  <a:lnTo>
                    <a:pt x="517" y="600"/>
                  </a:lnTo>
                  <a:lnTo>
                    <a:pt x="534" y="61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3281" y="2262"/>
              <a:ext cx="434" cy="429"/>
            </a:xfrm>
            <a:custGeom>
              <a:avLst/>
              <a:gdLst>
                <a:gd name="T0" fmla="*/ 99 w 434"/>
                <a:gd name="T1" fmla="*/ 0 h 429"/>
                <a:gd name="T2" fmla="*/ 110 w 434"/>
                <a:gd name="T3" fmla="*/ 32 h 429"/>
                <a:gd name="T4" fmla="*/ 123 w 434"/>
                <a:gd name="T5" fmla="*/ 66 h 429"/>
                <a:gd name="T6" fmla="*/ 139 w 434"/>
                <a:gd name="T7" fmla="*/ 99 h 429"/>
                <a:gd name="T8" fmla="*/ 156 w 434"/>
                <a:gd name="T9" fmla="*/ 134 h 429"/>
                <a:gd name="T10" fmla="*/ 175 w 434"/>
                <a:gd name="T11" fmla="*/ 168 h 429"/>
                <a:gd name="T12" fmla="*/ 196 w 434"/>
                <a:gd name="T13" fmla="*/ 200 h 429"/>
                <a:gd name="T14" fmla="*/ 219 w 434"/>
                <a:gd name="T15" fmla="*/ 233 h 429"/>
                <a:gd name="T16" fmla="*/ 242 w 434"/>
                <a:gd name="T17" fmla="*/ 262 h 429"/>
                <a:gd name="T18" fmla="*/ 267 w 434"/>
                <a:gd name="T19" fmla="*/ 292 h 429"/>
                <a:gd name="T20" fmla="*/ 291 w 434"/>
                <a:gd name="T21" fmla="*/ 319 h 429"/>
                <a:gd name="T22" fmla="*/ 315 w 434"/>
                <a:gd name="T23" fmla="*/ 345 h 429"/>
                <a:gd name="T24" fmla="*/ 340 w 434"/>
                <a:gd name="T25" fmla="*/ 368 h 429"/>
                <a:gd name="T26" fmla="*/ 365 w 434"/>
                <a:gd name="T27" fmla="*/ 388 h 429"/>
                <a:gd name="T28" fmla="*/ 389 w 434"/>
                <a:gd name="T29" fmla="*/ 405 h 429"/>
                <a:gd name="T30" fmla="*/ 411 w 434"/>
                <a:gd name="T31" fmla="*/ 418 h 429"/>
                <a:gd name="T32" fmla="*/ 433 w 434"/>
                <a:gd name="T33" fmla="*/ 428 h 429"/>
                <a:gd name="T34" fmla="*/ 416 w 434"/>
                <a:gd name="T35" fmla="*/ 425 h 429"/>
                <a:gd name="T36" fmla="*/ 395 w 434"/>
                <a:gd name="T37" fmla="*/ 420 h 429"/>
                <a:gd name="T38" fmla="*/ 371 w 434"/>
                <a:gd name="T39" fmla="*/ 413 h 429"/>
                <a:gd name="T40" fmla="*/ 341 w 434"/>
                <a:gd name="T41" fmla="*/ 402 h 429"/>
                <a:gd name="T42" fmla="*/ 310 w 434"/>
                <a:gd name="T43" fmla="*/ 389 h 429"/>
                <a:gd name="T44" fmla="*/ 277 w 434"/>
                <a:gd name="T45" fmla="*/ 374 h 429"/>
                <a:gd name="T46" fmla="*/ 243 w 434"/>
                <a:gd name="T47" fmla="*/ 357 h 429"/>
                <a:gd name="T48" fmla="*/ 210 w 434"/>
                <a:gd name="T49" fmla="*/ 338 h 429"/>
                <a:gd name="T50" fmla="*/ 175 w 434"/>
                <a:gd name="T51" fmla="*/ 316 h 429"/>
                <a:gd name="T52" fmla="*/ 143 w 434"/>
                <a:gd name="T53" fmla="*/ 292 h 429"/>
                <a:gd name="T54" fmla="*/ 111 w 434"/>
                <a:gd name="T55" fmla="*/ 266 h 429"/>
                <a:gd name="T56" fmla="*/ 81 w 434"/>
                <a:gd name="T57" fmla="*/ 239 h 429"/>
                <a:gd name="T58" fmla="*/ 55 w 434"/>
                <a:gd name="T59" fmla="*/ 209 h 429"/>
                <a:gd name="T60" fmla="*/ 31 w 434"/>
                <a:gd name="T61" fmla="*/ 178 h 429"/>
                <a:gd name="T62" fmla="*/ 13 w 434"/>
                <a:gd name="T63" fmla="*/ 146 h 429"/>
                <a:gd name="T64" fmla="*/ 0 w 434"/>
                <a:gd name="T65" fmla="*/ 11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4" h="429">
                  <a:moveTo>
                    <a:pt x="99" y="0"/>
                  </a:moveTo>
                  <a:lnTo>
                    <a:pt x="110" y="32"/>
                  </a:lnTo>
                  <a:lnTo>
                    <a:pt x="123" y="66"/>
                  </a:lnTo>
                  <a:lnTo>
                    <a:pt x="139" y="99"/>
                  </a:lnTo>
                  <a:lnTo>
                    <a:pt x="156" y="134"/>
                  </a:lnTo>
                  <a:lnTo>
                    <a:pt x="175" y="168"/>
                  </a:lnTo>
                  <a:lnTo>
                    <a:pt x="196" y="200"/>
                  </a:lnTo>
                  <a:lnTo>
                    <a:pt x="219" y="233"/>
                  </a:lnTo>
                  <a:lnTo>
                    <a:pt x="242" y="262"/>
                  </a:lnTo>
                  <a:lnTo>
                    <a:pt x="267" y="292"/>
                  </a:lnTo>
                  <a:lnTo>
                    <a:pt x="291" y="319"/>
                  </a:lnTo>
                  <a:lnTo>
                    <a:pt x="315" y="345"/>
                  </a:lnTo>
                  <a:lnTo>
                    <a:pt x="340" y="368"/>
                  </a:lnTo>
                  <a:lnTo>
                    <a:pt x="365" y="388"/>
                  </a:lnTo>
                  <a:lnTo>
                    <a:pt x="389" y="405"/>
                  </a:lnTo>
                  <a:lnTo>
                    <a:pt x="411" y="418"/>
                  </a:lnTo>
                  <a:lnTo>
                    <a:pt x="433" y="428"/>
                  </a:lnTo>
                  <a:lnTo>
                    <a:pt x="416" y="425"/>
                  </a:lnTo>
                  <a:lnTo>
                    <a:pt x="395" y="420"/>
                  </a:lnTo>
                  <a:lnTo>
                    <a:pt x="371" y="413"/>
                  </a:lnTo>
                  <a:lnTo>
                    <a:pt x="341" y="402"/>
                  </a:lnTo>
                  <a:lnTo>
                    <a:pt x="310" y="389"/>
                  </a:lnTo>
                  <a:lnTo>
                    <a:pt x="277" y="374"/>
                  </a:lnTo>
                  <a:lnTo>
                    <a:pt x="243" y="357"/>
                  </a:lnTo>
                  <a:lnTo>
                    <a:pt x="210" y="338"/>
                  </a:lnTo>
                  <a:lnTo>
                    <a:pt x="175" y="316"/>
                  </a:lnTo>
                  <a:lnTo>
                    <a:pt x="143" y="292"/>
                  </a:lnTo>
                  <a:lnTo>
                    <a:pt x="111" y="266"/>
                  </a:lnTo>
                  <a:lnTo>
                    <a:pt x="81" y="239"/>
                  </a:lnTo>
                  <a:lnTo>
                    <a:pt x="55" y="209"/>
                  </a:lnTo>
                  <a:lnTo>
                    <a:pt x="31" y="178"/>
                  </a:lnTo>
                  <a:lnTo>
                    <a:pt x="13" y="146"/>
                  </a:lnTo>
                  <a:lnTo>
                    <a:pt x="0" y="11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3296" y="2284"/>
              <a:ext cx="248" cy="310"/>
            </a:xfrm>
            <a:custGeom>
              <a:avLst/>
              <a:gdLst>
                <a:gd name="T0" fmla="*/ 247 w 248"/>
                <a:gd name="T1" fmla="*/ 0 h 310"/>
                <a:gd name="T2" fmla="*/ 243 w 248"/>
                <a:gd name="T3" fmla="*/ 15 h 310"/>
                <a:gd name="T4" fmla="*/ 233 w 248"/>
                <a:gd name="T5" fmla="*/ 35 h 310"/>
                <a:gd name="T6" fmla="*/ 218 w 248"/>
                <a:gd name="T7" fmla="*/ 54 h 310"/>
                <a:gd name="T8" fmla="*/ 200 w 248"/>
                <a:gd name="T9" fmla="*/ 74 h 310"/>
                <a:gd name="T10" fmla="*/ 180 w 248"/>
                <a:gd name="T11" fmla="*/ 90 h 310"/>
                <a:gd name="T12" fmla="*/ 162 w 248"/>
                <a:gd name="T13" fmla="*/ 101 h 310"/>
                <a:gd name="T14" fmla="*/ 143 w 248"/>
                <a:gd name="T15" fmla="*/ 103 h 310"/>
                <a:gd name="T16" fmla="*/ 130 w 248"/>
                <a:gd name="T17" fmla="*/ 94 h 310"/>
                <a:gd name="T18" fmla="*/ 132 w 248"/>
                <a:gd name="T19" fmla="*/ 111 h 310"/>
                <a:gd name="T20" fmla="*/ 129 w 248"/>
                <a:gd name="T21" fmla="*/ 132 h 310"/>
                <a:gd name="T22" fmla="*/ 122 w 248"/>
                <a:gd name="T23" fmla="*/ 156 h 310"/>
                <a:gd name="T24" fmla="*/ 115 w 248"/>
                <a:gd name="T25" fmla="*/ 180 h 310"/>
                <a:gd name="T26" fmla="*/ 102 w 248"/>
                <a:gd name="T27" fmla="*/ 201 h 310"/>
                <a:gd name="T28" fmla="*/ 91 w 248"/>
                <a:gd name="T29" fmla="*/ 216 h 310"/>
                <a:gd name="T30" fmla="*/ 79 w 248"/>
                <a:gd name="T31" fmla="*/ 222 h 310"/>
                <a:gd name="T32" fmla="*/ 67 w 248"/>
                <a:gd name="T33" fmla="*/ 217 h 310"/>
                <a:gd name="T34" fmla="*/ 70 w 248"/>
                <a:gd name="T35" fmla="*/ 230 h 310"/>
                <a:gd name="T36" fmla="*/ 68 w 248"/>
                <a:gd name="T37" fmla="*/ 246 h 310"/>
                <a:gd name="T38" fmla="*/ 62 w 248"/>
                <a:gd name="T39" fmla="*/ 261 h 310"/>
                <a:gd name="T40" fmla="*/ 54 w 248"/>
                <a:gd name="T41" fmla="*/ 278 h 310"/>
                <a:gd name="T42" fmla="*/ 42 w 248"/>
                <a:gd name="T43" fmla="*/ 292 h 310"/>
                <a:gd name="T44" fmla="*/ 29 w 248"/>
                <a:gd name="T45" fmla="*/ 303 h 310"/>
                <a:gd name="T46" fmla="*/ 14 w 248"/>
                <a:gd name="T47" fmla="*/ 309 h 310"/>
                <a:gd name="T48" fmla="*/ 0 w 248"/>
                <a:gd name="T49" fmla="*/ 30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8" h="310">
                  <a:moveTo>
                    <a:pt x="247" y="0"/>
                  </a:moveTo>
                  <a:lnTo>
                    <a:pt x="243" y="15"/>
                  </a:lnTo>
                  <a:lnTo>
                    <a:pt x="233" y="35"/>
                  </a:lnTo>
                  <a:lnTo>
                    <a:pt x="218" y="54"/>
                  </a:lnTo>
                  <a:lnTo>
                    <a:pt x="200" y="74"/>
                  </a:lnTo>
                  <a:lnTo>
                    <a:pt x="180" y="90"/>
                  </a:lnTo>
                  <a:lnTo>
                    <a:pt x="162" y="101"/>
                  </a:lnTo>
                  <a:lnTo>
                    <a:pt x="143" y="103"/>
                  </a:lnTo>
                  <a:lnTo>
                    <a:pt x="130" y="94"/>
                  </a:lnTo>
                  <a:lnTo>
                    <a:pt x="132" y="111"/>
                  </a:lnTo>
                  <a:lnTo>
                    <a:pt x="129" y="132"/>
                  </a:lnTo>
                  <a:lnTo>
                    <a:pt x="122" y="156"/>
                  </a:lnTo>
                  <a:lnTo>
                    <a:pt x="115" y="180"/>
                  </a:lnTo>
                  <a:lnTo>
                    <a:pt x="102" y="201"/>
                  </a:lnTo>
                  <a:lnTo>
                    <a:pt x="91" y="216"/>
                  </a:lnTo>
                  <a:lnTo>
                    <a:pt x="79" y="222"/>
                  </a:lnTo>
                  <a:lnTo>
                    <a:pt x="67" y="217"/>
                  </a:lnTo>
                  <a:lnTo>
                    <a:pt x="70" y="230"/>
                  </a:lnTo>
                  <a:lnTo>
                    <a:pt x="68" y="246"/>
                  </a:lnTo>
                  <a:lnTo>
                    <a:pt x="62" y="261"/>
                  </a:lnTo>
                  <a:lnTo>
                    <a:pt x="54" y="278"/>
                  </a:lnTo>
                  <a:lnTo>
                    <a:pt x="42" y="292"/>
                  </a:lnTo>
                  <a:lnTo>
                    <a:pt x="29" y="303"/>
                  </a:lnTo>
                  <a:lnTo>
                    <a:pt x="14" y="309"/>
                  </a:lnTo>
                  <a:lnTo>
                    <a:pt x="0" y="30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3410" y="2416"/>
              <a:ext cx="164" cy="226"/>
            </a:xfrm>
            <a:custGeom>
              <a:avLst/>
              <a:gdLst>
                <a:gd name="T0" fmla="*/ 0 w 164"/>
                <a:gd name="T1" fmla="*/ 225 h 226"/>
                <a:gd name="T2" fmla="*/ 18 w 164"/>
                <a:gd name="T3" fmla="*/ 225 h 226"/>
                <a:gd name="T4" fmla="*/ 33 w 164"/>
                <a:gd name="T5" fmla="*/ 221 h 226"/>
                <a:gd name="T6" fmla="*/ 44 w 164"/>
                <a:gd name="T7" fmla="*/ 212 h 226"/>
                <a:gd name="T8" fmla="*/ 51 w 164"/>
                <a:gd name="T9" fmla="*/ 203 h 226"/>
                <a:gd name="T10" fmla="*/ 55 w 164"/>
                <a:gd name="T11" fmla="*/ 191 h 226"/>
                <a:gd name="T12" fmla="*/ 55 w 164"/>
                <a:gd name="T13" fmla="*/ 178 h 226"/>
                <a:gd name="T14" fmla="*/ 52 w 164"/>
                <a:gd name="T15" fmla="*/ 168 h 226"/>
                <a:gd name="T16" fmla="*/ 46 w 164"/>
                <a:gd name="T17" fmla="*/ 158 h 226"/>
                <a:gd name="T18" fmla="*/ 59 w 164"/>
                <a:gd name="T19" fmla="*/ 155 h 226"/>
                <a:gd name="T20" fmla="*/ 69 w 164"/>
                <a:gd name="T21" fmla="*/ 150 h 226"/>
                <a:gd name="T22" fmla="*/ 78 w 164"/>
                <a:gd name="T23" fmla="*/ 140 h 226"/>
                <a:gd name="T24" fmla="*/ 83 w 164"/>
                <a:gd name="T25" fmla="*/ 126 h 226"/>
                <a:gd name="T26" fmla="*/ 85 w 164"/>
                <a:gd name="T27" fmla="*/ 112 h 226"/>
                <a:gd name="T28" fmla="*/ 87 w 164"/>
                <a:gd name="T29" fmla="*/ 97 h 226"/>
                <a:gd name="T30" fmla="*/ 85 w 164"/>
                <a:gd name="T31" fmla="*/ 81 h 226"/>
                <a:gd name="T32" fmla="*/ 81 w 164"/>
                <a:gd name="T33" fmla="*/ 67 h 226"/>
                <a:gd name="T34" fmla="*/ 96 w 164"/>
                <a:gd name="T35" fmla="*/ 70 h 226"/>
                <a:gd name="T36" fmla="*/ 110 w 164"/>
                <a:gd name="T37" fmla="*/ 69 h 226"/>
                <a:gd name="T38" fmla="*/ 125 w 164"/>
                <a:gd name="T39" fmla="*/ 63 h 226"/>
                <a:gd name="T40" fmla="*/ 138 w 164"/>
                <a:gd name="T41" fmla="*/ 54 h 226"/>
                <a:gd name="T42" fmla="*/ 148 w 164"/>
                <a:gd name="T43" fmla="*/ 42 h 226"/>
                <a:gd name="T44" fmla="*/ 157 w 164"/>
                <a:gd name="T45" fmla="*/ 30 h 226"/>
                <a:gd name="T46" fmla="*/ 162 w 164"/>
                <a:gd name="T47" fmla="*/ 15 h 226"/>
                <a:gd name="T48" fmla="*/ 163 w 164"/>
                <a:gd name="T4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226">
                  <a:moveTo>
                    <a:pt x="0" y="225"/>
                  </a:moveTo>
                  <a:lnTo>
                    <a:pt x="18" y="225"/>
                  </a:lnTo>
                  <a:lnTo>
                    <a:pt x="33" y="221"/>
                  </a:lnTo>
                  <a:lnTo>
                    <a:pt x="44" y="212"/>
                  </a:lnTo>
                  <a:lnTo>
                    <a:pt x="51" y="203"/>
                  </a:lnTo>
                  <a:lnTo>
                    <a:pt x="55" y="191"/>
                  </a:lnTo>
                  <a:lnTo>
                    <a:pt x="55" y="178"/>
                  </a:lnTo>
                  <a:lnTo>
                    <a:pt x="52" y="168"/>
                  </a:lnTo>
                  <a:lnTo>
                    <a:pt x="46" y="158"/>
                  </a:lnTo>
                  <a:lnTo>
                    <a:pt x="59" y="155"/>
                  </a:lnTo>
                  <a:lnTo>
                    <a:pt x="69" y="150"/>
                  </a:lnTo>
                  <a:lnTo>
                    <a:pt x="78" y="140"/>
                  </a:lnTo>
                  <a:lnTo>
                    <a:pt x="83" y="126"/>
                  </a:lnTo>
                  <a:lnTo>
                    <a:pt x="85" y="112"/>
                  </a:lnTo>
                  <a:lnTo>
                    <a:pt x="87" y="97"/>
                  </a:lnTo>
                  <a:lnTo>
                    <a:pt x="85" y="81"/>
                  </a:lnTo>
                  <a:lnTo>
                    <a:pt x="81" y="67"/>
                  </a:lnTo>
                  <a:lnTo>
                    <a:pt x="96" y="70"/>
                  </a:lnTo>
                  <a:lnTo>
                    <a:pt x="110" y="69"/>
                  </a:lnTo>
                  <a:lnTo>
                    <a:pt x="125" y="63"/>
                  </a:lnTo>
                  <a:lnTo>
                    <a:pt x="138" y="54"/>
                  </a:lnTo>
                  <a:lnTo>
                    <a:pt x="148" y="42"/>
                  </a:lnTo>
                  <a:lnTo>
                    <a:pt x="157" y="30"/>
                  </a:lnTo>
                  <a:lnTo>
                    <a:pt x="162" y="15"/>
                  </a:lnTo>
                  <a:lnTo>
                    <a:pt x="16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3526" y="2540"/>
              <a:ext cx="91" cy="138"/>
            </a:xfrm>
            <a:custGeom>
              <a:avLst/>
              <a:gdLst>
                <a:gd name="T0" fmla="*/ 90 w 91"/>
                <a:gd name="T1" fmla="*/ 0 h 138"/>
                <a:gd name="T2" fmla="*/ 89 w 91"/>
                <a:gd name="T3" fmla="*/ 13 h 138"/>
                <a:gd name="T4" fmla="*/ 86 w 91"/>
                <a:gd name="T5" fmla="*/ 24 h 138"/>
                <a:gd name="T6" fmla="*/ 80 w 91"/>
                <a:gd name="T7" fmla="*/ 31 h 138"/>
                <a:gd name="T8" fmla="*/ 72 w 91"/>
                <a:gd name="T9" fmla="*/ 36 h 138"/>
                <a:gd name="T10" fmla="*/ 64 w 91"/>
                <a:gd name="T11" fmla="*/ 40 h 138"/>
                <a:gd name="T12" fmla="*/ 56 w 91"/>
                <a:gd name="T13" fmla="*/ 42 h 138"/>
                <a:gd name="T14" fmla="*/ 48 w 91"/>
                <a:gd name="T15" fmla="*/ 40 h 138"/>
                <a:gd name="T16" fmla="*/ 42 w 91"/>
                <a:gd name="T17" fmla="*/ 36 h 138"/>
                <a:gd name="T18" fmla="*/ 42 w 91"/>
                <a:gd name="T19" fmla="*/ 52 h 138"/>
                <a:gd name="T20" fmla="*/ 36 w 91"/>
                <a:gd name="T21" fmla="*/ 70 h 138"/>
                <a:gd name="T22" fmla="*/ 26 w 91"/>
                <a:gd name="T23" fmla="*/ 84 h 138"/>
                <a:gd name="T24" fmla="*/ 13 w 91"/>
                <a:gd name="T25" fmla="*/ 86 h 138"/>
                <a:gd name="T26" fmla="*/ 18 w 91"/>
                <a:gd name="T27" fmla="*/ 102 h 138"/>
                <a:gd name="T28" fmla="*/ 18 w 91"/>
                <a:gd name="T29" fmla="*/ 116 h 138"/>
                <a:gd name="T30" fmla="*/ 12 w 91"/>
                <a:gd name="T31" fmla="*/ 129 h 138"/>
                <a:gd name="T32" fmla="*/ 0 w 91"/>
                <a:gd name="T33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38">
                  <a:moveTo>
                    <a:pt x="90" y="0"/>
                  </a:moveTo>
                  <a:lnTo>
                    <a:pt x="89" y="13"/>
                  </a:lnTo>
                  <a:lnTo>
                    <a:pt x="86" y="24"/>
                  </a:lnTo>
                  <a:lnTo>
                    <a:pt x="80" y="31"/>
                  </a:lnTo>
                  <a:lnTo>
                    <a:pt x="72" y="36"/>
                  </a:lnTo>
                  <a:lnTo>
                    <a:pt x="64" y="40"/>
                  </a:lnTo>
                  <a:lnTo>
                    <a:pt x="56" y="42"/>
                  </a:lnTo>
                  <a:lnTo>
                    <a:pt x="48" y="40"/>
                  </a:lnTo>
                  <a:lnTo>
                    <a:pt x="42" y="36"/>
                  </a:lnTo>
                  <a:lnTo>
                    <a:pt x="42" y="52"/>
                  </a:lnTo>
                  <a:lnTo>
                    <a:pt x="36" y="70"/>
                  </a:lnTo>
                  <a:lnTo>
                    <a:pt x="26" y="84"/>
                  </a:lnTo>
                  <a:lnTo>
                    <a:pt x="13" y="86"/>
                  </a:lnTo>
                  <a:lnTo>
                    <a:pt x="18" y="102"/>
                  </a:lnTo>
                  <a:lnTo>
                    <a:pt x="18" y="116"/>
                  </a:lnTo>
                  <a:lnTo>
                    <a:pt x="12" y="129"/>
                  </a:lnTo>
                  <a:lnTo>
                    <a:pt x="0" y="13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3531" y="2157"/>
              <a:ext cx="577" cy="534"/>
            </a:xfrm>
            <a:custGeom>
              <a:avLst/>
              <a:gdLst>
                <a:gd name="T0" fmla="*/ 0 w 577"/>
                <a:gd name="T1" fmla="*/ 10 h 534"/>
                <a:gd name="T2" fmla="*/ 8 w 577"/>
                <a:gd name="T3" fmla="*/ 23 h 534"/>
                <a:gd name="T4" fmla="*/ 25 w 577"/>
                <a:gd name="T5" fmla="*/ 34 h 534"/>
                <a:gd name="T6" fmla="*/ 49 w 577"/>
                <a:gd name="T7" fmla="*/ 40 h 534"/>
                <a:gd name="T8" fmla="*/ 77 w 577"/>
                <a:gd name="T9" fmla="*/ 43 h 534"/>
                <a:gd name="T10" fmla="*/ 107 w 577"/>
                <a:gd name="T11" fmla="*/ 42 h 534"/>
                <a:gd name="T12" fmla="*/ 138 w 577"/>
                <a:gd name="T13" fmla="*/ 34 h 534"/>
                <a:gd name="T14" fmla="*/ 164 w 577"/>
                <a:gd name="T15" fmla="*/ 19 h 534"/>
                <a:gd name="T16" fmla="*/ 186 w 577"/>
                <a:gd name="T17" fmla="*/ 0 h 534"/>
                <a:gd name="T18" fmla="*/ 190 w 577"/>
                <a:gd name="T19" fmla="*/ 15 h 534"/>
                <a:gd name="T20" fmla="*/ 200 w 577"/>
                <a:gd name="T21" fmla="*/ 27 h 534"/>
                <a:gd name="T22" fmla="*/ 217 w 577"/>
                <a:gd name="T23" fmla="*/ 35 h 534"/>
                <a:gd name="T24" fmla="*/ 238 w 577"/>
                <a:gd name="T25" fmla="*/ 39 h 534"/>
                <a:gd name="T26" fmla="*/ 262 w 577"/>
                <a:gd name="T27" fmla="*/ 40 h 534"/>
                <a:gd name="T28" fmla="*/ 286 w 577"/>
                <a:gd name="T29" fmla="*/ 35 h 534"/>
                <a:gd name="T30" fmla="*/ 312 w 577"/>
                <a:gd name="T31" fmla="*/ 26 h 534"/>
                <a:gd name="T32" fmla="*/ 335 w 577"/>
                <a:gd name="T33" fmla="*/ 13 h 534"/>
                <a:gd name="T34" fmla="*/ 339 w 577"/>
                <a:gd name="T35" fmla="*/ 19 h 534"/>
                <a:gd name="T36" fmla="*/ 347 w 577"/>
                <a:gd name="T37" fmla="*/ 26 h 534"/>
                <a:gd name="T38" fmla="*/ 355 w 577"/>
                <a:gd name="T39" fmla="*/ 31 h 534"/>
                <a:gd name="T40" fmla="*/ 365 w 577"/>
                <a:gd name="T41" fmla="*/ 36 h 534"/>
                <a:gd name="T42" fmla="*/ 377 w 577"/>
                <a:gd name="T43" fmla="*/ 42 h 534"/>
                <a:gd name="T44" fmla="*/ 390 w 577"/>
                <a:gd name="T45" fmla="*/ 44 h 534"/>
                <a:gd name="T46" fmla="*/ 406 w 577"/>
                <a:gd name="T47" fmla="*/ 48 h 534"/>
                <a:gd name="T48" fmla="*/ 421 w 577"/>
                <a:gd name="T49" fmla="*/ 49 h 534"/>
                <a:gd name="T50" fmla="*/ 438 w 577"/>
                <a:gd name="T51" fmla="*/ 51 h 534"/>
                <a:gd name="T52" fmla="*/ 457 w 577"/>
                <a:gd name="T53" fmla="*/ 51 h 534"/>
                <a:gd name="T54" fmla="*/ 475 w 577"/>
                <a:gd name="T55" fmla="*/ 51 h 534"/>
                <a:gd name="T56" fmla="*/ 495 w 577"/>
                <a:gd name="T57" fmla="*/ 48 h 534"/>
                <a:gd name="T58" fmla="*/ 514 w 577"/>
                <a:gd name="T59" fmla="*/ 45 h 534"/>
                <a:gd name="T60" fmla="*/ 535 w 577"/>
                <a:gd name="T61" fmla="*/ 40 h 534"/>
                <a:gd name="T62" fmla="*/ 555 w 577"/>
                <a:gd name="T63" fmla="*/ 35 h 534"/>
                <a:gd name="T64" fmla="*/ 576 w 577"/>
                <a:gd name="T65" fmla="*/ 27 h 534"/>
                <a:gd name="T66" fmla="*/ 545 w 577"/>
                <a:gd name="T67" fmla="*/ 45 h 534"/>
                <a:gd name="T68" fmla="*/ 510 w 577"/>
                <a:gd name="T69" fmla="*/ 69 h 534"/>
                <a:gd name="T70" fmla="*/ 477 w 577"/>
                <a:gd name="T71" fmla="*/ 97 h 534"/>
                <a:gd name="T72" fmla="*/ 442 w 577"/>
                <a:gd name="T73" fmla="*/ 128 h 534"/>
                <a:gd name="T74" fmla="*/ 408 w 577"/>
                <a:gd name="T75" fmla="*/ 162 h 534"/>
                <a:gd name="T76" fmla="*/ 375 w 577"/>
                <a:gd name="T77" fmla="*/ 198 h 534"/>
                <a:gd name="T78" fmla="*/ 342 w 577"/>
                <a:gd name="T79" fmla="*/ 237 h 534"/>
                <a:gd name="T80" fmla="*/ 310 w 577"/>
                <a:gd name="T81" fmla="*/ 276 h 534"/>
                <a:gd name="T82" fmla="*/ 281 w 577"/>
                <a:gd name="T83" fmla="*/ 314 h 534"/>
                <a:gd name="T84" fmla="*/ 255 w 577"/>
                <a:gd name="T85" fmla="*/ 353 h 534"/>
                <a:gd name="T86" fmla="*/ 233 w 577"/>
                <a:gd name="T87" fmla="*/ 389 h 534"/>
                <a:gd name="T88" fmla="*/ 214 w 577"/>
                <a:gd name="T89" fmla="*/ 426 h 534"/>
                <a:gd name="T90" fmla="*/ 197 w 577"/>
                <a:gd name="T91" fmla="*/ 458 h 534"/>
                <a:gd name="T92" fmla="*/ 187 w 577"/>
                <a:gd name="T93" fmla="*/ 488 h 534"/>
                <a:gd name="T94" fmla="*/ 183 w 577"/>
                <a:gd name="T95" fmla="*/ 512 h 534"/>
                <a:gd name="T96" fmla="*/ 183 w 577"/>
                <a:gd name="T97" fmla="*/ 533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7" h="534">
                  <a:moveTo>
                    <a:pt x="0" y="10"/>
                  </a:moveTo>
                  <a:lnTo>
                    <a:pt x="8" y="23"/>
                  </a:lnTo>
                  <a:lnTo>
                    <a:pt x="25" y="34"/>
                  </a:lnTo>
                  <a:lnTo>
                    <a:pt x="49" y="40"/>
                  </a:lnTo>
                  <a:lnTo>
                    <a:pt x="77" y="43"/>
                  </a:lnTo>
                  <a:lnTo>
                    <a:pt x="107" y="42"/>
                  </a:lnTo>
                  <a:lnTo>
                    <a:pt x="138" y="34"/>
                  </a:lnTo>
                  <a:lnTo>
                    <a:pt x="164" y="19"/>
                  </a:lnTo>
                  <a:lnTo>
                    <a:pt x="186" y="0"/>
                  </a:lnTo>
                  <a:lnTo>
                    <a:pt x="190" y="15"/>
                  </a:lnTo>
                  <a:lnTo>
                    <a:pt x="200" y="27"/>
                  </a:lnTo>
                  <a:lnTo>
                    <a:pt x="217" y="35"/>
                  </a:lnTo>
                  <a:lnTo>
                    <a:pt x="238" y="39"/>
                  </a:lnTo>
                  <a:lnTo>
                    <a:pt x="262" y="40"/>
                  </a:lnTo>
                  <a:lnTo>
                    <a:pt x="286" y="35"/>
                  </a:lnTo>
                  <a:lnTo>
                    <a:pt x="312" y="26"/>
                  </a:lnTo>
                  <a:lnTo>
                    <a:pt x="335" y="13"/>
                  </a:lnTo>
                  <a:lnTo>
                    <a:pt x="339" y="19"/>
                  </a:lnTo>
                  <a:lnTo>
                    <a:pt x="347" y="26"/>
                  </a:lnTo>
                  <a:lnTo>
                    <a:pt x="355" y="31"/>
                  </a:lnTo>
                  <a:lnTo>
                    <a:pt x="365" y="36"/>
                  </a:lnTo>
                  <a:lnTo>
                    <a:pt x="377" y="42"/>
                  </a:lnTo>
                  <a:lnTo>
                    <a:pt x="390" y="44"/>
                  </a:lnTo>
                  <a:lnTo>
                    <a:pt x="406" y="48"/>
                  </a:lnTo>
                  <a:lnTo>
                    <a:pt x="421" y="49"/>
                  </a:lnTo>
                  <a:lnTo>
                    <a:pt x="438" y="51"/>
                  </a:lnTo>
                  <a:lnTo>
                    <a:pt x="457" y="51"/>
                  </a:lnTo>
                  <a:lnTo>
                    <a:pt x="475" y="51"/>
                  </a:lnTo>
                  <a:lnTo>
                    <a:pt x="495" y="48"/>
                  </a:lnTo>
                  <a:lnTo>
                    <a:pt x="514" y="45"/>
                  </a:lnTo>
                  <a:lnTo>
                    <a:pt x="535" y="40"/>
                  </a:lnTo>
                  <a:lnTo>
                    <a:pt x="555" y="35"/>
                  </a:lnTo>
                  <a:lnTo>
                    <a:pt x="576" y="27"/>
                  </a:lnTo>
                  <a:lnTo>
                    <a:pt x="545" y="45"/>
                  </a:lnTo>
                  <a:lnTo>
                    <a:pt x="510" y="69"/>
                  </a:lnTo>
                  <a:lnTo>
                    <a:pt x="477" y="97"/>
                  </a:lnTo>
                  <a:lnTo>
                    <a:pt x="442" y="128"/>
                  </a:lnTo>
                  <a:lnTo>
                    <a:pt x="408" y="162"/>
                  </a:lnTo>
                  <a:lnTo>
                    <a:pt x="375" y="198"/>
                  </a:lnTo>
                  <a:lnTo>
                    <a:pt x="342" y="237"/>
                  </a:lnTo>
                  <a:lnTo>
                    <a:pt x="310" y="276"/>
                  </a:lnTo>
                  <a:lnTo>
                    <a:pt x="281" y="314"/>
                  </a:lnTo>
                  <a:lnTo>
                    <a:pt x="255" y="353"/>
                  </a:lnTo>
                  <a:lnTo>
                    <a:pt x="233" y="389"/>
                  </a:lnTo>
                  <a:lnTo>
                    <a:pt x="214" y="426"/>
                  </a:lnTo>
                  <a:lnTo>
                    <a:pt x="197" y="458"/>
                  </a:lnTo>
                  <a:lnTo>
                    <a:pt x="187" y="488"/>
                  </a:lnTo>
                  <a:lnTo>
                    <a:pt x="183" y="512"/>
                  </a:lnTo>
                  <a:lnTo>
                    <a:pt x="183" y="53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3654" y="2157"/>
              <a:ext cx="213" cy="534"/>
            </a:xfrm>
            <a:custGeom>
              <a:avLst/>
              <a:gdLst>
                <a:gd name="T0" fmla="*/ 212 w 213"/>
                <a:gd name="T1" fmla="*/ 13 h 534"/>
                <a:gd name="T2" fmla="*/ 173 w 213"/>
                <a:gd name="T3" fmla="*/ 71 h 534"/>
                <a:gd name="T4" fmla="*/ 137 w 213"/>
                <a:gd name="T5" fmla="*/ 137 h 534"/>
                <a:gd name="T6" fmla="*/ 107 w 213"/>
                <a:gd name="T7" fmla="*/ 208 h 534"/>
                <a:gd name="T8" fmla="*/ 83 w 213"/>
                <a:gd name="T9" fmla="*/ 282 h 534"/>
                <a:gd name="T10" fmla="*/ 65 w 213"/>
                <a:gd name="T11" fmla="*/ 355 h 534"/>
                <a:gd name="T12" fmla="*/ 55 w 213"/>
                <a:gd name="T13" fmla="*/ 423 h 534"/>
                <a:gd name="T14" fmla="*/ 53 w 213"/>
                <a:gd name="T15" fmla="*/ 483 h 534"/>
                <a:gd name="T16" fmla="*/ 60 w 213"/>
                <a:gd name="T17" fmla="*/ 533 h 534"/>
                <a:gd name="T18" fmla="*/ 44 w 213"/>
                <a:gd name="T19" fmla="*/ 498 h 534"/>
                <a:gd name="T20" fmla="*/ 27 w 213"/>
                <a:gd name="T21" fmla="*/ 444 h 534"/>
                <a:gd name="T22" fmla="*/ 13 w 213"/>
                <a:gd name="T23" fmla="*/ 376 h 534"/>
                <a:gd name="T24" fmla="*/ 3 w 213"/>
                <a:gd name="T25" fmla="*/ 301 h 534"/>
                <a:gd name="T26" fmla="*/ 0 w 213"/>
                <a:gd name="T27" fmla="*/ 221 h 534"/>
                <a:gd name="T28" fmla="*/ 7 w 213"/>
                <a:gd name="T29" fmla="*/ 141 h 534"/>
                <a:gd name="T30" fmla="*/ 27 w 213"/>
                <a:gd name="T31" fmla="*/ 66 h 534"/>
                <a:gd name="T32" fmla="*/ 63 w 213"/>
                <a:gd name="T33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3" h="534">
                  <a:moveTo>
                    <a:pt x="212" y="13"/>
                  </a:moveTo>
                  <a:lnTo>
                    <a:pt x="173" y="71"/>
                  </a:lnTo>
                  <a:lnTo>
                    <a:pt x="137" y="137"/>
                  </a:lnTo>
                  <a:lnTo>
                    <a:pt x="107" y="208"/>
                  </a:lnTo>
                  <a:lnTo>
                    <a:pt x="83" y="282"/>
                  </a:lnTo>
                  <a:lnTo>
                    <a:pt x="65" y="355"/>
                  </a:lnTo>
                  <a:lnTo>
                    <a:pt x="55" y="423"/>
                  </a:lnTo>
                  <a:lnTo>
                    <a:pt x="53" y="483"/>
                  </a:lnTo>
                  <a:lnTo>
                    <a:pt x="60" y="533"/>
                  </a:lnTo>
                  <a:lnTo>
                    <a:pt x="44" y="498"/>
                  </a:lnTo>
                  <a:lnTo>
                    <a:pt x="27" y="444"/>
                  </a:lnTo>
                  <a:lnTo>
                    <a:pt x="13" y="376"/>
                  </a:lnTo>
                  <a:lnTo>
                    <a:pt x="3" y="301"/>
                  </a:lnTo>
                  <a:lnTo>
                    <a:pt x="0" y="221"/>
                  </a:lnTo>
                  <a:lnTo>
                    <a:pt x="7" y="141"/>
                  </a:lnTo>
                  <a:lnTo>
                    <a:pt x="27" y="66"/>
                  </a:lnTo>
                  <a:lnTo>
                    <a:pt x="6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3546" y="2276"/>
              <a:ext cx="401" cy="47"/>
            </a:xfrm>
            <a:custGeom>
              <a:avLst/>
              <a:gdLst>
                <a:gd name="T0" fmla="*/ 400 w 401"/>
                <a:gd name="T1" fmla="*/ 37 h 47"/>
                <a:gd name="T2" fmla="*/ 384 w 401"/>
                <a:gd name="T3" fmla="*/ 43 h 47"/>
                <a:gd name="T4" fmla="*/ 363 w 401"/>
                <a:gd name="T5" fmla="*/ 46 h 47"/>
                <a:gd name="T6" fmla="*/ 337 w 401"/>
                <a:gd name="T7" fmla="*/ 46 h 47"/>
                <a:gd name="T8" fmla="*/ 311 w 401"/>
                <a:gd name="T9" fmla="*/ 43 h 47"/>
                <a:gd name="T10" fmla="*/ 286 w 401"/>
                <a:gd name="T11" fmla="*/ 37 h 47"/>
                <a:gd name="T12" fmla="*/ 265 w 401"/>
                <a:gd name="T13" fmla="*/ 28 h 47"/>
                <a:gd name="T14" fmla="*/ 253 w 401"/>
                <a:gd name="T15" fmla="*/ 15 h 47"/>
                <a:gd name="T16" fmla="*/ 252 w 401"/>
                <a:gd name="T17" fmla="*/ 0 h 47"/>
                <a:gd name="T18" fmla="*/ 239 w 401"/>
                <a:gd name="T19" fmla="*/ 10 h 47"/>
                <a:gd name="T20" fmla="*/ 220 w 401"/>
                <a:gd name="T21" fmla="*/ 22 h 47"/>
                <a:gd name="T22" fmla="*/ 197 w 401"/>
                <a:gd name="T23" fmla="*/ 31 h 47"/>
                <a:gd name="T24" fmla="*/ 173 w 401"/>
                <a:gd name="T25" fmla="*/ 37 h 47"/>
                <a:gd name="T26" fmla="*/ 150 w 401"/>
                <a:gd name="T27" fmla="*/ 41 h 47"/>
                <a:gd name="T28" fmla="*/ 131 w 401"/>
                <a:gd name="T29" fmla="*/ 40 h 47"/>
                <a:gd name="T30" fmla="*/ 118 w 401"/>
                <a:gd name="T31" fmla="*/ 34 h 47"/>
                <a:gd name="T32" fmla="*/ 116 w 401"/>
                <a:gd name="T33" fmla="*/ 22 h 47"/>
                <a:gd name="T34" fmla="*/ 107 w 401"/>
                <a:gd name="T35" fmla="*/ 32 h 47"/>
                <a:gd name="T36" fmla="*/ 92 w 401"/>
                <a:gd name="T37" fmla="*/ 40 h 47"/>
                <a:gd name="T38" fmla="*/ 76 w 401"/>
                <a:gd name="T39" fmla="*/ 45 h 47"/>
                <a:gd name="T40" fmla="*/ 58 w 401"/>
                <a:gd name="T41" fmla="*/ 46 h 47"/>
                <a:gd name="T42" fmla="*/ 40 w 401"/>
                <a:gd name="T43" fmla="*/ 46 h 47"/>
                <a:gd name="T44" fmla="*/ 23 w 401"/>
                <a:gd name="T45" fmla="*/ 41 h 47"/>
                <a:gd name="T46" fmla="*/ 9 w 401"/>
                <a:gd name="T47" fmla="*/ 34 h 47"/>
                <a:gd name="T48" fmla="*/ 0 w 401"/>
                <a:gd name="T4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1" h="47">
                  <a:moveTo>
                    <a:pt x="400" y="37"/>
                  </a:moveTo>
                  <a:lnTo>
                    <a:pt x="384" y="43"/>
                  </a:lnTo>
                  <a:lnTo>
                    <a:pt x="363" y="46"/>
                  </a:lnTo>
                  <a:lnTo>
                    <a:pt x="337" y="46"/>
                  </a:lnTo>
                  <a:lnTo>
                    <a:pt x="311" y="43"/>
                  </a:lnTo>
                  <a:lnTo>
                    <a:pt x="286" y="37"/>
                  </a:lnTo>
                  <a:lnTo>
                    <a:pt x="265" y="28"/>
                  </a:lnTo>
                  <a:lnTo>
                    <a:pt x="253" y="15"/>
                  </a:lnTo>
                  <a:lnTo>
                    <a:pt x="252" y="0"/>
                  </a:lnTo>
                  <a:lnTo>
                    <a:pt x="239" y="10"/>
                  </a:lnTo>
                  <a:lnTo>
                    <a:pt x="220" y="22"/>
                  </a:lnTo>
                  <a:lnTo>
                    <a:pt x="197" y="31"/>
                  </a:lnTo>
                  <a:lnTo>
                    <a:pt x="173" y="37"/>
                  </a:lnTo>
                  <a:lnTo>
                    <a:pt x="150" y="41"/>
                  </a:lnTo>
                  <a:lnTo>
                    <a:pt x="131" y="40"/>
                  </a:lnTo>
                  <a:lnTo>
                    <a:pt x="118" y="34"/>
                  </a:lnTo>
                  <a:lnTo>
                    <a:pt x="116" y="22"/>
                  </a:lnTo>
                  <a:lnTo>
                    <a:pt x="107" y="32"/>
                  </a:lnTo>
                  <a:lnTo>
                    <a:pt x="92" y="40"/>
                  </a:lnTo>
                  <a:lnTo>
                    <a:pt x="76" y="45"/>
                  </a:lnTo>
                  <a:lnTo>
                    <a:pt x="58" y="46"/>
                  </a:lnTo>
                  <a:lnTo>
                    <a:pt x="40" y="46"/>
                  </a:lnTo>
                  <a:lnTo>
                    <a:pt x="23" y="41"/>
                  </a:lnTo>
                  <a:lnTo>
                    <a:pt x="9" y="34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3576" y="2388"/>
              <a:ext cx="281" cy="60"/>
            </a:xfrm>
            <a:custGeom>
              <a:avLst/>
              <a:gdLst>
                <a:gd name="T0" fmla="*/ 0 w 281"/>
                <a:gd name="T1" fmla="*/ 30 h 60"/>
                <a:gd name="T2" fmla="*/ 10 w 281"/>
                <a:gd name="T3" fmla="*/ 46 h 60"/>
                <a:gd name="T4" fmla="*/ 23 w 281"/>
                <a:gd name="T5" fmla="*/ 55 h 60"/>
                <a:gd name="T6" fmla="*/ 35 w 281"/>
                <a:gd name="T7" fmla="*/ 59 h 60"/>
                <a:gd name="T8" fmla="*/ 48 w 281"/>
                <a:gd name="T9" fmla="*/ 59 h 60"/>
                <a:gd name="T10" fmla="*/ 60 w 281"/>
                <a:gd name="T11" fmla="*/ 55 h 60"/>
                <a:gd name="T12" fmla="*/ 69 w 281"/>
                <a:gd name="T13" fmla="*/ 49 h 60"/>
                <a:gd name="T14" fmla="*/ 77 w 281"/>
                <a:gd name="T15" fmla="*/ 38 h 60"/>
                <a:gd name="T16" fmla="*/ 81 w 281"/>
                <a:gd name="T17" fmla="*/ 28 h 60"/>
                <a:gd name="T18" fmla="*/ 90 w 281"/>
                <a:gd name="T19" fmla="*/ 37 h 60"/>
                <a:gd name="T20" fmla="*/ 102 w 281"/>
                <a:gd name="T21" fmla="*/ 41 h 60"/>
                <a:gd name="T22" fmla="*/ 114 w 281"/>
                <a:gd name="T23" fmla="*/ 41 h 60"/>
                <a:gd name="T24" fmla="*/ 128 w 281"/>
                <a:gd name="T25" fmla="*/ 37 h 60"/>
                <a:gd name="T26" fmla="*/ 141 w 281"/>
                <a:gd name="T27" fmla="*/ 32 h 60"/>
                <a:gd name="T28" fmla="*/ 154 w 281"/>
                <a:gd name="T29" fmla="*/ 23 h 60"/>
                <a:gd name="T30" fmla="*/ 166 w 281"/>
                <a:gd name="T31" fmla="*/ 12 h 60"/>
                <a:gd name="T32" fmla="*/ 177 w 281"/>
                <a:gd name="T33" fmla="*/ 0 h 60"/>
                <a:gd name="T34" fmla="*/ 183 w 281"/>
                <a:gd name="T35" fmla="*/ 13 h 60"/>
                <a:gd name="T36" fmla="*/ 192 w 281"/>
                <a:gd name="T37" fmla="*/ 25 h 60"/>
                <a:gd name="T38" fmla="*/ 205 w 281"/>
                <a:gd name="T39" fmla="*/ 33 h 60"/>
                <a:gd name="T40" fmla="*/ 221 w 281"/>
                <a:gd name="T41" fmla="*/ 38 h 60"/>
                <a:gd name="T42" fmla="*/ 237 w 281"/>
                <a:gd name="T43" fmla="*/ 41 h 60"/>
                <a:gd name="T44" fmla="*/ 253 w 281"/>
                <a:gd name="T45" fmla="*/ 39 h 60"/>
                <a:gd name="T46" fmla="*/ 267 w 281"/>
                <a:gd name="T47" fmla="*/ 36 h 60"/>
                <a:gd name="T48" fmla="*/ 280 w 281"/>
                <a:gd name="T49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" h="60">
                  <a:moveTo>
                    <a:pt x="0" y="30"/>
                  </a:moveTo>
                  <a:lnTo>
                    <a:pt x="10" y="46"/>
                  </a:lnTo>
                  <a:lnTo>
                    <a:pt x="23" y="55"/>
                  </a:lnTo>
                  <a:lnTo>
                    <a:pt x="35" y="59"/>
                  </a:lnTo>
                  <a:lnTo>
                    <a:pt x="48" y="59"/>
                  </a:lnTo>
                  <a:lnTo>
                    <a:pt x="60" y="55"/>
                  </a:lnTo>
                  <a:lnTo>
                    <a:pt x="69" y="49"/>
                  </a:lnTo>
                  <a:lnTo>
                    <a:pt x="77" y="38"/>
                  </a:lnTo>
                  <a:lnTo>
                    <a:pt x="81" y="28"/>
                  </a:lnTo>
                  <a:lnTo>
                    <a:pt x="90" y="37"/>
                  </a:lnTo>
                  <a:lnTo>
                    <a:pt x="102" y="41"/>
                  </a:lnTo>
                  <a:lnTo>
                    <a:pt x="114" y="41"/>
                  </a:lnTo>
                  <a:lnTo>
                    <a:pt x="128" y="37"/>
                  </a:lnTo>
                  <a:lnTo>
                    <a:pt x="141" y="32"/>
                  </a:lnTo>
                  <a:lnTo>
                    <a:pt x="154" y="23"/>
                  </a:lnTo>
                  <a:lnTo>
                    <a:pt x="166" y="12"/>
                  </a:lnTo>
                  <a:lnTo>
                    <a:pt x="177" y="0"/>
                  </a:lnTo>
                  <a:lnTo>
                    <a:pt x="183" y="13"/>
                  </a:lnTo>
                  <a:lnTo>
                    <a:pt x="192" y="25"/>
                  </a:lnTo>
                  <a:lnTo>
                    <a:pt x="205" y="33"/>
                  </a:lnTo>
                  <a:lnTo>
                    <a:pt x="221" y="38"/>
                  </a:lnTo>
                  <a:lnTo>
                    <a:pt x="237" y="41"/>
                  </a:lnTo>
                  <a:lnTo>
                    <a:pt x="253" y="39"/>
                  </a:lnTo>
                  <a:lnTo>
                    <a:pt x="267" y="36"/>
                  </a:lnTo>
                  <a:lnTo>
                    <a:pt x="280" y="2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3615" y="2506"/>
              <a:ext cx="166" cy="31"/>
            </a:xfrm>
            <a:custGeom>
              <a:avLst/>
              <a:gdLst>
                <a:gd name="T0" fmla="*/ 165 w 166"/>
                <a:gd name="T1" fmla="*/ 17 h 31"/>
                <a:gd name="T2" fmla="*/ 155 w 166"/>
                <a:gd name="T3" fmla="*/ 23 h 31"/>
                <a:gd name="T4" fmla="*/ 144 w 166"/>
                <a:gd name="T5" fmla="*/ 27 h 31"/>
                <a:gd name="T6" fmla="*/ 134 w 166"/>
                <a:gd name="T7" fmla="*/ 26 h 31"/>
                <a:gd name="T8" fmla="*/ 125 w 166"/>
                <a:gd name="T9" fmla="*/ 23 h 31"/>
                <a:gd name="T10" fmla="*/ 116 w 166"/>
                <a:gd name="T11" fmla="*/ 20 h 31"/>
                <a:gd name="T12" fmla="*/ 111 w 166"/>
                <a:gd name="T13" fmla="*/ 13 h 31"/>
                <a:gd name="T14" fmla="*/ 107 w 166"/>
                <a:gd name="T15" fmla="*/ 7 h 31"/>
                <a:gd name="T16" fmla="*/ 106 w 166"/>
                <a:gd name="T17" fmla="*/ 0 h 31"/>
                <a:gd name="T18" fmla="*/ 101 w 166"/>
                <a:gd name="T19" fmla="*/ 4 h 31"/>
                <a:gd name="T20" fmla="*/ 93 w 166"/>
                <a:gd name="T21" fmla="*/ 9 h 31"/>
                <a:gd name="T22" fmla="*/ 84 w 166"/>
                <a:gd name="T23" fmla="*/ 13 h 31"/>
                <a:gd name="T24" fmla="*/ 75 w 166"/>
                <a:gd name="T25" fmla="*/ 16 h 31"/>
                <a:gd name="T26" fmla="*/ 66 w 166"/>
                <a:gd name="T27" fmla="*/ 17 h 31"/>
                <a:gd name="T28" fmla="*/ 58 w 166"/>
                <a:gd name="T29" fmla="*/ 16 h 31"/>
                <a:gd name="T30" fmla="*/ 53 w 166"/>
                <a:gd name="T31" fmla="*/ 12 h 31"/>
                <a:gd name="T32" fmla="*/ 49 w 166"/>
                <a:gd name="T33" fmla="*/ 5 h 31"/>
                <a:gd name="T34" fmla="*/ 43 w 166"/>
                <a:gd name="T35" fmla="*/ 13 h 31"/>
                <a:gd name="T36" fmla="*/ 38 w 166"/>
                <a:gd name="T37" fmla="*/ 18 h 31"/>
                <a:gd name="T38" fmla="*/ 33 w 166"/>
                <a:gd name="T39" fmla="*/ 23 h 31"/>
                <a:gd name="T40" fmla="*/ 26 w 166"/>
                <a:gd name="T41" fmla="*/ 27 h 31"/>
                <a:gd name="T42" fmla="*/ 20 w 166"/>
                <a:gd name="T43" fmla="*/ 30 h 31"/>
                <a:gd name="T44" fmla="*/ 13 w 166"/>
                <a:gd name="T45" fmla="*/ 30 h 31"/>
                <a:gd name="T46" fmla="*/ 7 w 166"/>
                <a:gd name="T47" fmla="*/ 29 h 31"/>
                <a:gd name="T48" fmla="*/ 0 w 166"/>
                <a:gd name="T4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31">
                  <a:moveTo>
                    <a:pt x="165" y="17"/>
                  </a:moveTo>
                  <a:lnTo>
                    <a:pt x="155" y="23"/>
                  </a:lnTo>
                  <a:lnTo>
                    <a:pt x="144" y="27"/>
                  </a:lnTo>
                  <a:lnTo>
                    <a:pt x="134" y="26"/>
                  </a:lnTo>
                  <a:lnTo>
                    <a:pt x="125" y="23"/>
                  </a:lnTo>
                  <a:lnTo>
                    <a:pt x="116" y="20"/>
                  </a:lnTo>
                  <a:lnTo>
                    <a:pt x="111" y="13"/>
                  </a:lnTo>
                  <a:lnTo>
                    <a:pt x="107" y="7"/>
                  </a:lnTo>
                  <a:lnTo>
                    <a:pt x="106" y="0"/>
                  </a:lnTo>
                  <a:lnTo>
                    <a:pt x="101" y="4"/>
                  </a:lnTo>
                  <a:lnTo>
                    <a:pt x="93" y="9"/>
                  </a:lnTo>
                  <a:lnTo>
                    <a:pt x="84" y="13"/>
                  </a:lnTo>
                  <a:lnTo>
                    <a:pt x="75" y="16"/>
                  </a:lnTo>
                  <a:lnTo>
                    <a:pt x="66" y="17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9" y="5"/>
                  </a:lnTo>
                  <a:lnTo>
                    <a:pt x="43" y="13"/>
                  </a:lnTo>
                  <a:lnTo>
                    <a:pt x="38" y="18"/>
                  </a:lnTo>
                  <a:lnTo>
                    <a:pt x="33" y="23"/>
                  </a:lnTo>
                  <a:lnTo>
                    <a:pt x="26" y="27"/>
                  </a:lnTo>
                  <a:lnTo>
                    <a:pt x="20" y="30"/>
                  </a:lnTo>
                  <a:lnTo>
                    <a:pt x="13" y="30"/>
                  </a:lnTo>
                  <a:lnTo>
                    <a:pt x="7" y="29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3714" y="2234"/>
              <a:ext cx="647" cy="470"/>
            </a:xfrm>
            <a:custGeom>
              <a:avLst/>
              <a:gdLst>
                <a:gd name="T0" fmla="*/ 318 w 647"/>
                <a:gd name="T1" fmla="*/ 0 h 470"/>
                <a:gd name="T2" fmla="*/ 312 w 647"/>
                <a:gd name="T3" fmla="*/ 14 h 470"/>
                <a:gd name="T4" fmla="*/ 315 w 647"/>
                <a:gd name="T5" fmla="*/ 34 h 470"/>
                <a:gd name="T6" fmla="*/ 324 w 647"/>
                <a:gd name="T7" fmla="*/ 57 h 470"/>
                <a:gd name="T8" fmla="*/ 338 w 647"/>
                <a:gd name="T9" fmla="*/ 80 h 470"/>
                <a:gd name="T10" fmla="*/ 358 w 647"/>
                <a:gd name="T11" fmla="*/ 104 h 470"/>
                <a:gd name="T12" fmla="*/ 383 w 647"/>
                <a:gd name="T13" fmla="*/ 123 h 470"/>
                <a:gd name="T14" fmla="*/ 409 w 647"/>
                <a:gd name="T15" fmla="*/ 137 h 470"/>
                <a:gd name="T16" fmla="*/ 438 w 647"/>
                <a:gd name="T17" fmla="*/ 142 h 470"/>
                <a:gd name="T18" fmla="*/ 427 w 647"/>
                <a:gd name="T19" fmla="*/ 155 h 470"/>
                <a:gd name="T20" fmla="*/ 424 w 647"/>
                <a:gd name="T21" fmla="*/ 171 h 470"/>
                <a:gd name="T22" fmla="*/ 427 w 647"/>
                <a:gd name="T23" fmla="*/ 188 h 470"/>
                <a:gd name="T24" fmla="*/ 436 w 647"/>
                <a:gd name="T25" fmla="*/ 207 h 470"/>
                <a:gd name="T26" fmla="*/ 450 w 647"/>
                <a:gd name="T27" fmla="*/ 227 h 470"/>
                <a:gd name="T28" fmla="*/ 468 w 647"/>
                <a:gd name="T29" fmla="*/ 243 h 470"/>
                <a:gd name="T30" fmla="*/ 490 w 647"/>
                <a:gd name="T31" fmla="*/ 258 h 470"/>
                <a:gd name="T32" fmla="*/ 515 w 647"/>
                <a:gd name="T33" fmla="*/ 269 h 470"/>
                <a:gd name="T34" fmla="*/ 511 w 647"/>
                <a:gd name="T35" fmla="*/ 286 h 470"/>
                <a:gd name="T36" fmla="*/ 513 w 647"/>
                <a:gd name="T37" fmla="*/ 307 h 470"/>
                <a:gd name="T38" fmla="*/ 522 w 647"/>
                <a:gd name="T39" fmla="*/ 333 h 470"/>
                <a:gd name="T40" fmla="*/ 536 w 647"/>
                <a:gd name="T41" fmla="*/ 360 h 470"/>
                <a:gd name="T42" fmla="*/ 556 w 647"/>
                <a:gd name="T43" fmla="*/ 388 h 470"/>
                <a:gd name="T44" fmla="*/ 582 w 647"/>
                <a:gd name="T45" fmla="*/ 417 h 470"/>
                <a:gd name="T46" fmla="*/ 612 w 647"/>
                <a:gd name="T47" fmla="*/ 444 h 470"/>
                <a:gd name="T48" fmla="*/ 646 w 647"/>
                <a:gd name="T49" fmla="*/ 469 h 470"/>
                <a:gd name="T50" fmla="*/ 612 w 647"/>
                <a:gd name="T51" fmla="*/ 454 h 470"/>
                <a:gd name="T52" fmla="*/ 574 w 647"/>
                <a:gd name="T53" fmla="*/ 442 h 470"/>
                <a:gd name="T54" fmla="*/ 531 w 647"/>
                <a:gd name="T55" fmla="*/ 431 h 470"/>
                <a:gd name="T56" fmla="*/ 485 w 647"/>
                <a:gd name="T57" fmla="*/ 422 h 470"/>
                <a:gd name="T58" fmla="*/ 438 w 647"/>
                <a:gd name="T59" fmla="*/ 415 h 470"/>
                <a:gd name="T60" fmla="*/ 388 w 647"/>
                <a:gd name="T61" fmla="*/ 409 h 470"/>
                <a:gd name="T62" fmla="*/ 337 w 647"/>
                <a:gd name="T63" fmla="*/ 407 h 470"/>
                <a:gd name="T64" fmla="*/ 287 w 647"/>
                <a:gd name="T65" fmla="*/ 404 h 470"/>
                <a:gd name="T66" fmla="*/ 237 w 647"/>
                <a:gd name="T67" fmla="*/ 404 h 470"/>
                <a:gd name="T68" fmla="*/ 190 w 647"/>
                <a:gd name="T69" fmla="*/ 407 h 470"/>
                <a:gd name="T70" fmla="*/ 147 w 647"/>
                <a:gd name="T71" fmla="*/ 411 h 470"/>
                <a:gd name="T72" fmla="*/ 106 w 647"/>
                <a:gd name="T73" fmla="*/ 416 h 470"/>
                <a:gd name="T74" fmla="*/ 71 w 647"/>
                <a:gd name="T75" fmla="*/ 424 h 470"/>
                <a:gd name="T76" fmla="*/ 41 w 647"/>
                <a:gd name="T77" fmla="*/ 433 h 470"/>
                <a:gd name="T78" fmla="*/ 17 w 647"/>
                <a:gd name="T79" fmla="*/ 443 h 470"/>
                <a:gd name="T80" fmla="*/ 0 w 647"/>
                <a:gd name="T81" fmla="*/ 45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7" h="470">
                  <a:moveTo>
                    <a:pt x="318" y="0"/>
                  </a:moveTo>
                  <a:lnTo>
                    <a:pt x="312" y="14"/>
                  </a:lnTo>
                  <a:lnTo>
                    <a:pt x="315" y="34"/>
                  </a:lnTo>
                  <a:lnTo>
                    <a:pt x="324" y="57"/>
                  </a:lnTo>
                  <a:lnTo>
                    <a:pt x="338" y="80"/>
                  </a:lnTo>
                  <a:lnTo>
                    <a:pt x="358" y="104"/>
                  </a:lnTo>
                  <a:lnTo>
                    <a:pt x="383" y="123"/>
                  </a:lnTo>
                  <a:lnTo>
                    <a:pt x="409" y="137"/>
                  </a:lnTo>
                  <a:lnTo>
                    <a:pt x="438" y="142"/>
                  </a:lnTo>
                  <a:lnTo>
                    <a:pt x="427" y="155"/>
                  </a:lnTo>
                  <a:lnTo>
                    <a:pt x="424" y="171"/>
                  </a:lnTo>
                  <a:lnTo>
                    <a:pt x="427" y="188"/>
                  </a:lnTo>
                  <a:lnTo>
                    <a:pt x="436" y="207"/>
                  </a:lnTo>
                  <a:lnTo>
                    <a:pt x="450" y="227"/>
                  </a:lnTo>
                  <a:lnTo>
                    <a:pt x="468" y="243"/>
                  </a:lnTo>
                  <a:lnTo>
                    <a:pt x="490" y="258"/>
                  </a:lnTo>
                  <a:lnTo>
                    <a:pt x="515" y="269"/>
                  </a:lnTo>
                  <a:lnTo>
                    <a:pt x="511" y="286"/>
                  </a:lnTo>
                  <a:lnTo>
                    <a:pt x="513" y="307"/>
                  </a:lnTo>
                  <a:lnTo>
                    <a:pt x="522" y="333"/>
                  </a:lnTo>
                  <a:lnTo>
                    <a:pt x="536" y="360"/>
                  </a:lnTo>
                  <a:lnTo>
                    <a:pt x="556" y="388"/>
                  </a:lnTo>
                  <a:lnTo>
                    <a:pt x="582" y="417"/>
                  </a:lnTo>
                  <a:lnTo>
                    <a:pt x="612" y="444"/>
                  </a:lnTo>
                  <a:lnTo>
                    <a:pt x="646" y="469"/>
                  </a:lnTo>
                  <a:lnTo>
                    <a:pt x="612" y="454"/>
                  </a:lnTo>
                  <a:lnTo>
                    <a:pt x="574" y="442"/>
                  </a:lnTo>
                  <a:lnTo>
                    <a:pt x="531" y="431"/>
                  </a:lnTo>
                  <a:lnTo>
                    <a:pt x="485" y="422"/>
                  </a:lnTo>
                  <a:lnTo>
                    <a:pt x="438" y="415"/>
                  </a:lnTo>
                  <a:lnTo>
                    <a:pt x="388" y="409"/>
                  </a:lnTo>
                  <a:lnTo>
                    <a:pt x="337" y="407"/>
                  </a:lnTo>
                  <a:lnTo>
                    <a:pt x="287" y="404"/>
                  </a:lnTo>
                  <a:lnTo>
                    <a:pt x="237" y="404"/>
                  </a:lnTo>
                  <a:lnTo>
                    <a:pt x="190" y="407"/>
                  </a:lnTo>
                  <a:lnTo>
                    <a:pt x="147" y="411"/>
                  </a:lnTo>
                  <a:lnTo>
                    <a:pt x="106" y="416"/>
                  </a:lnTo>
                  <a:lnTo>
                    <a:pt x="71" y="424"/>
                  </a:lnTo>
                  <a:lnTo>
                    <a:pt x="41" y="433"/>
                  </a:lnTo>
                  <a:lnTo>
                    <a:pt x="17" y="443"/>
                  </a:lnTo>
                  <a:lnTo>
                    <a:pt x="0" y="45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3714" y="2377"/>
              <a:ext cx="516" cy="314"/>
            </a:xfrm>
            <a:custGeom>
              <a:avLst/>
              <a:gdLst>
                <a:gd name="T0" fmla="*/ 515 w 516"/>
                <a:gd name="T1" fmla="*/ 127 h 314"/>
                <a:gd name="T2" fmla="*/ 480 w 516"/>
                <a:gd name="T3" fmla="*/ 127 h 314"/>
                <a:gd name="T4" fmla="*/ 445 w 516"/>
                <a:gd name="T5" fmla="*/ 129 h 314"/>
                <a:gd name="T6" fmla="*/ 406 w 516"/>
                <a:gd name="T7" fmla="*/ 135 h 314"/>
                <a:gd name="T8" fmla="*/ 370 w 516"/>
                <a:gd name="T9" fmla="*/ 141 h 314"/>
                <a:gd name="T10" fmla="*/ 330 w 516"/>
                <a:gd name="T11" fmla="*/ 149 h 314"/>
                <a:gd name="T12" fmla="*/ 292 w 516"/>
                <a:gd name="T13" fmla="*/ 159 h 314"/>
                <a:gd name="T14" fmla="*/ 256 w 516"/>
                <a:gd name="T15" fmla="*/ 169 h 314"/>
                <a:gd name="T16" fmla="*/ 219 w 516"/>
                <a:gd name="T17" fmla="*/ 183 h 314"/>
                <a:gd name="T18" fmla="*/ 182 w 516"/>
                <a:gd name="T19" fmla="*/ 197 h 314"/>
                <a:gd name="T20" fmla="*/ 148 w 516"/>
                <a:gd name="T21" fmla="*/ 211 h 314"/>
                <a:gd name="T22" fmla="*/ 117 w 516"/>
                <a:gd name="T23" fmla="*/ 226 h 314"/>
                <a:gd name="T24" fmla="*/ 86 w 516"/>
                <a:gd name="T25" fmla="*/ 243 h 314"/>
                <a:gd name="T26" fmla="*/ 60 w 516"/>
                <a:gd name="T27" fmla="*/ 260 h 314"/>
                <a:gd name="T28" fmla="*/ 37 w 516"/>
                <a:gd name="T29" fmla="*/ 278 h 314"/>
                <a:gd name="T30" fmla="*/ 16 w 516"/>
                <a:gd name="T31" fmla="*/ 295 h 314"/>
                <a:gd name="T32" fmla="*/ 0 w 516"/>
                <a:gd name="T33" fmla="*/ 313 h 314"/>
                <a:gd name="T34" fmla="*/ 8 w 516"/>
                <a:gd name="T35" fmla="*/ 298 h 314"/>
                <a:gd name="T36" fmla="*/ 20 w 516"/>
                <a:gd name="T37" fmla="*/ 280 h 314"/>
                <a:gd name="T38" fmla="*/ 36 w 516"/>
                <a:gd name="T39" fmla="*/ 258 h 314"/>
                <a:gd name="T40" fmla="*/ 54 w 516"/>
                <a:gd name="T41" fmla="*/ 234 h 314"/>
                <a:gd name="T42" fmla="*/ 75 w 516"/>
                <a:gd name="T43" fmla="*/ 210 h 314"/>
                <a:gd name="T44" fmla="*/ 100 w 516"/>
                <a:gd name="T45" fmla="*/ 183 h 314"/>
                <a:gd name="T46" fmla="*/ 127 w 516"/>
                <a:gd name="T47" fmla="*/ 155 h 314"/>
                <a:gd name="T48" fmla="*/ 156 w 516"/>
                <a:gd name="T49" fmla="*/ 129 h 314"/>
                <a:gd name="T50" fmla="*/ 188 w 516"/>
                <a:gd name="T51" fmla="*/ 104 h 314"/>
                <a:gd name="T52" fmla="*/ 220 w 516"/>
                <a:gd name="T53" fmla="*/ 79 h 314"/>
                <a:gd name="T54" fmla="*/ 254 w 516"/>
                <a:gd name="T55" fmla="*/ 57 h 314"/>
                <a:gd name="T56" fmla="*/ 290 w 516"/>
                <a:gd name="T57" fmla="*/ 38 h 314"/>
                <a:gd name="T58" fmla="*/ 326 w 516"/>
                <a:gd name="T59" fmla="*/ 22 h 314"/>
                <a:gd name="T60" fmla="*/ 363 w 516"/>
                <a:gd name="T61" fmla="*/ 10 h 314"/>
                <a:gd name="T62" fmla="*/ 400 w 516"/>
                <a:gd name="T63" fmla="*/ 3 h 314"/>
                <a:gd name="T64" fmla="*/ 438 w 516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6" h="314">
                  <a:moveTo>
                    <a:pt x="515" y="127"/>
                  </a:moveTo>
                  <a:lnTo>
                    <a:pt x="480" y="127"/>
                  </a:lnTo>
                  <a:lnTo>
                    <a:pt x="445" y="129"/>
                  </a:lnTo>
                  <a:lnTo>
                    <a:pt x="406" y="135"/>
                  </a:lnTo>
                  <a:lnTo>
                    <a:pt x="370" y="141"/>
                  </a:lnTo>
                  <a:lnTo>
                    <a:pt x="330" y="149"/>
                  </a:lnTo>
                  <a:lnTo>
                    <a:pt x="292" y="159"/>
                  </a:lnTo>
                  <a:lnTo>
                    <a:pt x="256" y="169"/>
                  </a:lnTo>
                  <a:lnTo>
                    <a:pt x="219" y="183"/>
                  </a:lnTo>
                  <a:lnTo>
                    <a:pt x="182" y="197"/>
                  </a:lnTo>
                  <a:lnTo>
                    <a:pt x="148" y="211"/>
                  </a:lnTo>
                  <a:lnTo>
                    <a:pt x="117" y="226"/>
                  </a:lnTo>
                  <a:lnTo>
                    <a:pt x="86" y="243"/>
                  </a:lnTo>
                  <a:lnTo>
                    <a:pt x="60" y="260"/>
                  </a:lnTo>
                  <a:lnTo>
                    <a:pt x="37" y="278"/>
                  </a:lnTo>
                  <a:lnTo>
                    <a:pt x="16" y="295"/>
                  </a:lnTo>
                  <a:lnTo>
                    <a:pt x="0" y="313"/>
                  </a:lnTo>
                  <a:lnTo>
                    <a:pt x="8" y="298"/>
                  </a:lnTo>
                  <a:lnTo>
                    <a:pt x="20" y="280"/>
                  </a:lnTo>
                  <a:lnTo>
                    <a:pt x="36" y="258"/>
                  </a:lnTo>
                  <a:lnTo>
                    <a:pt x="54" y="234"/>
                  </a:lnTo>
                  <a:lnTo>
                    <a:pt x="75" y="210"/>
                  </a:lnTo>
                  <a:lnTo>
                    <a:pt x="100" y="183"/>
                  </a:lnTo>
                  <a:lnTo>
                    <a:pt x="127" y="155"/>
                  </a:lnTo>
                  <a:lnTo>
                    <a:pt x="156" y="129"/>
                  </a:lnTo>
                  <a:lnTo>
                    <a:pt x="188" y="104"/>
                  </a:lnTo>
                  <a:lnTo>
                    <a:pt x="220" y="79"/>
                  </a:lnTo>
                  <a:lnTo>
                    <a:pt x="254" y="57"/>
                  </a:lnTo>
                  <a:lnTo>
                    <a:pt x="290" y="38"/>
                  </a:lnTo>
                  <a:lnTo>
                    <a:pt x="326" y="22"/>
                  </a:lnTo>
                  <a:lnTo>
                    <a:pt x="363" y="10"/>
                  </a:lnTo>
                  <a:lnTo>
                    <a:pt x="400" y="3"/>
                  </a:lnTo>
                  <a:lnTo>
                    <a:pt x="438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3930" y="2325"/>
              <a:ext cx="231" cy="327"/>
            </a:xfrm>
            <a:custGeom>
              <a:avLst/>
              <a:gdLst>
                <a:gd name="T0" fmla="*/ 230 w 231"/>
                <a:gd name="T1" fmla="*/ 326 h 327"/>
                <a:gd name="T2" fmla="*/ 216 w 231"/>
                <a:gd name="T3" fmla="*/ 318 h 327"/>
                <a:gd name="T4" fmla="*/ 201 w 231"/>
                <a:gd name="T5" fmla="*/ 303 h 327"/>
                <a:gd name="T6" fmla="*/ 185 w 231"/>
                <a:gd name="T7" fmla="*/ 282 h 327"/>
                <a:gd name="T8" fmla="*/ 172 w 231"/>
                <a:gd name="T9" fmla="*/ 259 h 327"/>
                <a:gd name="T10" fmla="*/ 163 w 231"/>
                <a:gd name="T11" fmla="*/ 236 h 327"/>
                <a:gd name="T12" fmla="*/ 158 w 231"/>
                <a:gd name="T13" fmla="*/ 213 h 327"/>
                <a:gd name="T14" fmla="*/ 162 w 231"/>
                <a:gd name="T15" fmla="*/ 197 h 327"/>
                <a:gd name="T16" fmla="*/ 173 w 231"/>
                <a:gd name="T17" fmla="*/ 186 h 327"/>
                <a:gd name="T18" fmla="*/ 158 w 231"/>
                <a:gd name="T19" fmla="*/ 182 h 327"/>
                <a:gd name="T20" fmla="*/ 136 w 231"/>
                <a:gd name="T21" fmla="*/ 175 h 327"/>
                <a:gd name="T22" fmla="*/ 115 w 231"/>
                <a:gd name="T23" fmla="*/ 162 h 327"/>
                <a:gd name="T24" fmla="*/ 96 w 231"/>
                <a:gd name="T25" fmla="*/ 146 h 327"/>
                <a:gd name="T26" fmla="*/ 79 w 231"/>
                <a:gd name="T27" fmla="*/ 129 h 327"/>
                <a:gd name="T28" fmla="*/ 68 w 231"/>
                <a:gd name="T29" fmla="*/ 114 h 327"/>
                <a:gd name="T30" fmla="*/ 66 w 231"/>
                <a:gd name="T31" fmla="*/ 100 h 327"/>
                <a:gd name="T32" fmla="*/ 74 w 231"/>
                <a:gd name="T33" fmla="*/ 91 h 327"/>
                <a:gd name="T34" fmla="*/ 61 w 231"/>
                <a:gd name="T35" fmla="*/ 90 h 327"/>
                <a:gd name="T36" fmla="*/ 46 w 231"/>
                <a:gd name="T37" fmla="*/ 83 h 327"/>
                <a:gd name="T38" fmla="*/ 31 w 231"/>
                <a:gd name="T39" fmla="*/ 72 h 327"/>
                <a:gd name="T40" fmla="*/ 18 w 231"/>
                <a:gd name="T41" fmla="*/ 58 h 327"/>
                <a:gd name="T42" fmla="*/ 8 w 231"/>
                <a:gd name="T43" fmla="*/ 44 h 327"/>
                <a:gd name="T44" fmla="*/ 1 w 231"/>
                <a:gd name="T45" fmla="*/ 29 h 327"/>
                <a:gd name="T46" fmla="*/ 0 w 231"/>
                <a:gd name="T47" fmla="*/ 13 h 327"/>
                <a:gd name="T48" fmla="*/ 4 w 231"/>
                <a:gd name="T4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1" h="327">
                  <a:moveTo>
                    <a:pt x="230" y="326"/>
                  </a:moveTo>
                  <a:lnTo>
                    <a:pt x="216" y="318"/>
                  </a:lnTo>
                  <a:lnTo>
                    <a:pt x="201" y="303"/>
                  </a:lnTo>
                  <a:lnTo>
                    <a:pt x="185" y="282"/>
                  </a:lnTo>
                  <a:lnTo>
                    <a:pt x="172" y="259"/>
                  </a:lnTo>
                  <a:lnTo>
                    <a:pt x="163" y="236"/>
                  </a:lnTo>
                  <a:lnTo>
                    <a:pt x="158" y="213"/>
                  </a:lnTo>
                  <a:lnTo>
                    <a:pt x="162" y="197"/>
                  </a:lnTo>
                  <a:lnTo>
                    <a:pt x="173" y="186"/>
                  </a:lnTo>
                  <a:lnTo>
                    <a:pt x="158" y="182"/>
                  </a:lnTo>
                  <a:lnTo>
                    <a:pt x="136" y="175"/>
                  </a:lnTo>
                  <a:lnTo>
                    <a:pt x="115" y="162"/>
                  </a:lnTo>
                  <a:lnTo>
                    <a:pt x="96" y="146"/>
                  </a:lnTo>
                  <a:lnTo>
                    <a:pt x="79" y="129"/>
                  </a:lnTo>
                  <a:lnTo>
                    <a:pt x="68" y="114"/>
                  </a:lnTo>
                  <a:lnTo>
                    <a:pt x="66" y="100"/>
                  </a:lnTo>
                  <a:lnTo>
                    <a:pt x="74" y="91"/>
                  </a:lnTo>
                  <a:lnTo>
                    <a:pt x="61" y="90"/>
                  </a:lnTo>
                  <a:lnTo>
                    <a:pt x="46" y="83"/>
                  </a:lnTo>
                  <a:lnTo>
                    <a:pt x="31" y="72"/>
                  </a:lnTo>
                  <a:lnTo>
                    <a:pt x="18" y="58"/>
                  </a:lnTo>
                  <a:lnTo>
                    <a:pt x="8" y="44"/>
                  </a:lnTo>
                  <a:lnTo>
                    <a:pt x="1" y="29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3848" y="2418"/>
              <a:ext cx="175" cy="222"/>
            </a:xfrm>
            <a:custGeom>
              <a:avLst/>
              <a:gdLst>
                <a:gd name="T0" fmla="*/ 5 w 175"/>
                <a:gd name="T1" fmla="*/ 0 h 222"/>
                <a:gd name="T2" fmla="*/ 0 w 175"/>
                <a:gd name="T3" fmla="*/ 17 h 222"/>
                <a:gd name="T4" fmla="*/ 0 w 175"/>
                <a:gd name="T5" fmla="*/ 32 h 222"/>
                <a:gd name="T6" fmla="*/ 5 w 175"/>
                <a:gd name="T7" fmla="*/ 45 h 222"/>
                <a:gd name="T8" fmla="*/ 13 w 175"/>
                <a:gd name="T9" fmla="*/ 55 h 222"/>
                <a:gd name="T10" fmla="*/ 22 w 175"/>
                <a:gd name="T11" fmla="*/ 62 h 222"/>
                <a:gd name="T12" fmla="*/ 34 w 175"/>
                <a:gd name="T13" fmla="*/ 66 h 222"/>
                <a:gd name="T14" fmla="*/ 46 w 175"/>
                <a:gd name="T15" fmla="*/ 67 h 222"/>
                <a:gd name="T16" fmla="*/ 56 w 175"/>
                <a:gd name="T17" fmla="*/ 63 h 222"/>
                <a:gd name="T18" fmla="*/ 55 w 175"/>
                <a:gd name="T19" fmla="*/ 76 h 222"/>
                <a:gd name="T20" fmla="*/ 58 w 175"/>
                <a:gd name="T21" fmla="*/ 88 h 222"/>
                <a:gd name="T22" fmla="*/ 66 w 175"/>
                <a:gd name="T23" fmla="*/ 98 h 222"/>
                <a:gd name="T24" fmla="*/ 76 w 175"/>
                <a:gd name="T25" fmla="*/ 107 h 222"/>
                <a:gd name="T26" fmla="*/ 89 w 175"/>
                <a:gd name="T27" fmla="*/ 113 h 222"/>
                <a:gd name="T28" fmla="*/ 103 w 175"/>
                <a:gd name="T29" fmla="*/ 119 h 222"/>
                <a:gd name="T30" fmla="*/ 119 w 175"/>
                <a:gd name="T31" fmla="*/ 122 h 222"/>
                <a:gd name="T32" fmla="*/ 135 w 175"/>
                <a:gd name="T33" fmla="*/ 124 h 222"/>
                <a:gd name="T34" fmla="*/ 128 w 175"/>
                <a:gd name="T35" fmla="*/ 137 h 222"/>
                <a:gd name="T36" fmla="*/ 124 w 175"/>
                <a:gd name="T37" fmla="*/ 151 h 222"/>
                <a:gd name="T38" fmla="*/ 125 w 175"/>
                <a:gd name="T39" fmla="*/ 165 h 222"/>
                <a:gd name="T40" fmla="*/ 131 w 175"/>
                <a:gd name="T41" fmla="*/ 181 h 222"/>
                <a:gd name="T42" fmla="*/ 138 w 175"/>
                <a:gd name="T43" fmla="*/ 195 h 222"/>
                <a:gd name="T44" fmla="*/ 148 w 175"/>
                <a:gd name="T45" fmla="*/ 207 h 222"/>
                <a:gd name="T46" fmla="*/ 160 w 175"/>
                <a:gd name="T47" fmla="*/ 216 h 222"/>
                <a:gd name="T48" fmla="*/ 174 w 175"/>
                <a:gd name="T49" fmla="*/ 22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222">
                  <a:moveTo>
                    <a:pt x="5" y="0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5" y="45"/>
                  </a:lnTo>
                  <a:lnTo>
                    <a:pt x="13" y="55"/>
                  </a:lnTo>
                  <a:lnTo>
                    <a:pt x="22" y="62"/>
                  </a:lnTo>
                  <a:lnTo>
                    <a:pt x="34" y="66"/>
                  </a:lnTo>
                  <a:lnTo>
                    <a:pt x="46" y="67"/>
                  </a:lnTo>
                  <a:lnTo>
                    <a:pt x="56" y="63"/>
                  </a:lnTo>
                  <a:lnTo>
                    <a:pt x="55" y="76"/>
                  </a:lnTo>
                  <a:lnTo>
                    <a:pt x="58" y="88"/>
                  </a:lnTo>
                  <a:lnTo>
                    <a:pt x="66" y="98"/>
                  </a:lnTo>
                  <a:lnTo>
                    <a:pt x="76" y="107"/>
                  </a:lnTo>
                  <a:lnTo>
                    <a:pt x="89" y="113"/>
                  </a:lnTo>
                  <a:lnTo>
                    <a:pt x="103" y="119"/>
                  </a:lnTo>
                  <a:lnTo>
                    <a:pt x="119" y="122"/>
                  </a:lnTo>
                  <a:lnTo>
                    <a:pt x="135" y="124"/>
                  </a:lnTo>
                  <a:lnTo>
                    <a:pt x="128" y="137"/>
                  </a:lnTo>
                  <a:lnTo>
                    <a:pt x="124" y="151"/>
                  </a:lnTo>
                  <a:lnTo>
                    <a:pt x="125" y="165"/>
                  </a:lnTo>
                  <a:lnTo>
                    <a:pt x="131" y="181"/>
                  </a:lnTo>
                  <a:lnTo>
                    <a:pt x="138" y="195"/>
                  </a:lnTo>
                  <a:lnTo>
                    <a:pt x="148" y="207"/>
                  </a:lnTo>
                  <a:lnTo>
                    <a:pt x="160" y="216"/>
                  </a:lnTo>
                  <a:lnTo>
                    <a:pt x="174" y="22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3785" y="2515"/>
              <a:ext cx="106" cy="129"/>
            </a:xfrm>
            <a:custGeom>
              <a:avLst/>
              <a:gdLst>
                <a:gd name="T0" fmla="*/ 105 w 106"/>
                <a:gd name="T1" fmla="*/ 128 h 129"/>
                <a:gd name="T2" fmla="*/ 84 w 106"/>
                <a:gd name="T3" fmla="*/ 116 h 129"/>
                <a:gd name="T4" fmla="*/ 75 w 106"/>
                <a:gd name="T5" fmla="*/ 98 h 129"/>
                <a:gd name="T6" fmla="*/ 75 w 106"/>
                <a:gd name="T7" fmla="*/ 81 h 129"/>
                <a:gd name="T8" fmla="*/ 84 w 106"/>
                <a:gd name="T9" fmla="*/ 70 h 129"/>
                <a:gd name="T10" fmla="*/ 78 w 106"/>
                <a:gd name="T11" fmla="*/ 68 h 129"/>
                <a:gd name="T12" fmla="*/ 68 w 106"/>
                <a:gd name="T13" fmla="*/ 65 h 129"/>
                <a:gd name="T14" fmla="*/ 61 w 106"/>
                <a:gd name="T15" fmla="*/ 60 h 129"/>
                <a:gd name="T16" fmla="*/ 53 w 106"/>
                <a:gd name="T17" fmla="*/ 54 h 129"/>
                <a:gd name="T18" fmla="*/ 46 w 106"/>
                <a:gd name="T19" fmla="*/ 48 h 129"/>
                <a:gd name="T20" fmla="*/ 44 w 106"/>
                <a:gd name="T21" fmla="*/ 42 h 129"/>
                <a:gd name="T22" fmla="*/ 42 w 106"/>
                <a:gd name="T23" fmla="*/ 35 h 129"/>
                <a:gd name="T24" fmla="*/ 46 w 106"/>
                <a:gd name="T25" fmla="*/ 28 h 129"/>
                <a:gd name="T26" fmla="*/ 37 w 106"/>
                <a:gd name="T27" fmla="*/ 28 h 129"/>
                <a:gd name="T28" fmla="*/ 29 w 106"/>
                <a:gd name="T29" fmla="*/ 28 h 129"/>
                <a:gd name="T30" fmla="*/ 21 w 106"/>
                <a:gd name="T31" fmla="*/ 26 h 129"/>
                <a:gd name="T32" fmla="*/ 14 w 106"/>
                <a:gd name="T33" fmla="*/ 23 h 129"/>
                <a:gd name="T34" fmla="*/ 8 w 106"/>
                <a:gd name="T35" fmla="*/ 19 h 129"/>
                <a:gd name="T36" fmla="*/ 4 w 106"/>
                <a:gd name="T37" fmla="*/ 14 h 129"/>
                <a:gd name="T38" fmla="*/ 1 w 106"/>
                <a:gd name="T39" fmla="*/ 8 h 129"/>
                <a:gd name="T40" fmla="*/ 0 w 106"/>
                <a:gd name="T4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29">
                  <a:moveTo>
                    <a:pt x="105" y="128"/>
                  </a:moveTo>
                  <a:lnTo>
                    <a:pt x="84" y="116"/>
                  </a:lnTo>
                  <a:lnTo>
                    <a:pt x="75" y="98"/>
                  </a:lnTo>
                  <a:lnTo>
                    <a:pt x="75" y="81"/>
                  </a:lnTo>
                  <a:lnTo>
                    <a:pt x="84" y="70"/>
                  </a:lnTo>
                  <a:lnTo>
                    <a:pt x="78" y="68"/>
                  </a:lnTo>
                  <a:lnTo>
                    <a:pt x="68" y="65"/>
                  </a:lnTo>
                  <a:lnTo>
                    <a:pt x="61" y="60"/>
                  </a:lnTo>
                  <a:lnTo>
                    <a:pt x="53" y="54"/>
                  </a:lnTo>
                  <a:lnTo>
                    <a:pt x="46" y="48"/>
                  </a:lnTo>
                  <a:lnTo>
                    <a:pt x="44" y="42"/>
                  </a:lnTo>
                  <a:lnTo>
                    <a:pt x="42" y="35"/>
                  </a:lnTo>
                  <a:lnTo>
                    <a:pt x="46" y="28"/>
                  </a:lnTo>
                  <a:lnTo>
                    <a:pt x="37" y="28"/>
                  </a:lnTo>
                  <a:lnTo>
                    <a:pt x="29" y="28"/>
                  </a:lnTo>
                  <a:lnTo>
                    <a:pt x="21" y="26"/>
                  </a:lnTo>
                  <a:lnTo>
                    <a:pt x="14" y="23"/>
                  </a:lnTo>
                  <a:lnTo>
                    <a:pt x="8" y="19"/>
                  </a:lnTo>
                  <a:lnTo>
                    <a:pt x="4" y="14"/>
                  </a:lnTo>
                  <a:lnTo>
                    <a:pt x="1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3714" y="2674"/>
              <a:ext cx="562" cy="537"/>
            </a:xfrm>
            <a:custGeom>
              <a:avLst/>
              <a:gdLst>
                <a:gd name="T0" fmla="*/ 561 w 562"/>
                <a:gd name="T1" fmla="*/ 0 h 537"/>
                <a:gd name="T2" fmla="*/ 547 w 562"/>
                <a:gd name="T3" fmla="*/ 3 h 537"/>
                <a:gd name="T4" fmla="*/ 531 w 562"/>
                <a:gd name="T5" fmla="*/ 15 h 537"/>
                <a:gd name="T6" fmla="*/ 518 w 562"/>
                <a:gd name="T7" fmla="*/ 36 h 537"/>
                <a:gd name="T8" fmla="*/ 507 w 562"/>
                <a:gd name="T9" fmla="*/ 62 h 537"/>
                <a:gd name="T10" fmla="*/ 499 w 562"/>
                <a:gd name="T11" fmla="*/ 92 h 537"/>
                <a:gd name="T12" fmla="*/ 498 w 562"/>
                <a:gd name="T13" fmla="*/ 122 h 537"/>
                <a:gd name="T14" fmla="*/ 502 w 562"/>
                <a:gd name="T15" fmla="*/ 151 h 537"/>
                <a:gd name="T16" fmla="*/ 515 w 562"/>
                <a:gd name="T17" fmla="*/ 178 h 537"/>
                <a:gd name="T18" fmla="*/ 499 w 562"/>
                <a:gd name="T19" fmla="*/ 176 h 537"/>
                <a:gd name="T20" fmla="*/ 484 w 562"/>
                <a:gd name="T21" fmla="*/ 184 h 537"/>
                <a:gd name="T22" fmla="*/ 472 w 562"/>
                <a:gd name="T23" fmla="*/ 197 h 537"/>
                <a:gd name="T24" fmla="*/ 461 w 562"/>
                <a:gd name="T25" fmla="*/ 215 h 537"/>
                <a:gd name="T26" fmla="*/ 454 w 562"/>
                <a:gd name="T27" fmla="*/ 237 h 537"/>
                <a:gd name="T28" fmla="*/ 451 w 562"/>
                <a:gd name="T29" fmla="*/ 262 h 537"/>
                <a:gd name="T30" fmla="*/ 452 w 562"/>
                <a:gd name="T31" fmla="*/ 287 h 537"/>
                <a:gd name="T32" fmla="*/ 458 w 562"/>
                <a:gd name="T33" fmla="*/ 313 h 537"/>
                <a:gd name="T34" fmla="*/ 442 w 562"/>
                <a:gd name="T35" fmla="*/ 320 h 537"/>
                <a:gd name="T36" fmla="*/ 426 w 562"/>
                <a:gd name="T37" fmla="*/ 335 h 537"/>
                <a:gd name="T38" fmla="*/ 410 w 562"/>
                <a:gd name="T39" fmla="*/ 356 h 537"/>
                <a:gd name="T40" fmla="*/ 396 w 562"/>
                <a:gd name="T41" fmla="*/ 384 h 537"/>
                <a:gd name="T42" fmla="*/ 384 w 562"/>
                <a:gd name="T43" fmla="*/ 417 h 537"/>
                <a:gd name="T44" fmla="*/ 375 w 562"/>
                <a:gd name="T45" fmla="*/ 454 h 537"/>
                <a:gd name="T46" fmla="*/ 371 w 562"/>
                <a:gd name="T47" fmla="*/ 494 h 537"/>
                <a:gd name="T48" fmla="*/ 371 w 562"/>
                <a:gd name="T49" fmla="*/ 536 h 537"/>
                <a:gd name="T50" fmla="*/ 363 w 562"/>
                <a:gd name="T51" fmla="*/ 501 h 537"/>
                <a:gd name="T52" fmla="*/ 351 w 562"/>
                <a:gd name="T53" fmla="*/ 462 h 537"/>
                <a:gd name="T54" fmla="*/ 334 w 562"/>
                <a:gd name="T55" fmla="*/ 422 h 537"/>
                <a:gd name="T56" fmla="*/ 315 w 562"/>
                <a:gd name="T57" fmla="*/ 380 h 537"/>
                <a:gd name="T58" fmla="*/ 292 w 562"/>
                <a:gd name="T59" fmla="*/ 338 h 537"/>
                <a:gd name="T60" fmla="*/ 267 w 562"/>
                <a:gd name="T61" fmla="*/ 295 h 537"/>
                <a:gd name="T62" fmla="*/ 240 w 562"/>
                <a:gd name="T63" fmla="*/ 254 h 537"/>
                <a:gd name="T64" fmla="*/ 212 w 562"/>
                <a:gd name="T65" fmla="*/ 212 h 537"/>
                <a:gd name="T66" fmla="*/ 183 w 562"/>
                <a:gd name="T67" fmla="*/ 174 h 537"/>
                <a:gd name="T68" fmla="*/ 153 w 562"/>
                <a:gd name="T69" fmla="*/ 137 h 537"/>
                <a:gd name="T70" fmla="*/ 125 w 562"/>
                <a:gd name="T71" fmla="*/ 105 h 537"/>
                <a:gd name="T72" fmla="*/ 96 w 562"/>
                <a:gd name="T73" fmla="*/ 76 h 537"/>
                <a:gd name="T74" fmla="*/ 68 w 562"/>
                <a:gd name="T75" fmla="*/ 52 h 537"/>
                <a:gd name="T76" fmla="*/ 43 w 562"/>
                <a:gd name="T77" fmla="*/ 34 h 537"/>
                <a:gd name="T78" fmla="*/ 20 w 562"/>
                <a:gd name="T79" fmla="*/ 21 h 537"/>
                <a:gd name="T80" fmla="*/ 0 w 562"/>
                <a:gd name="T81" fmla="*/ 15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2" h="537">
                  <a:moveTo>
                    <a:pt x="561" y="0"/>
                  </a:moveTo>
                  <a:lnTo>
                    <a:pt x="547" y="3"/>
                  </a:lnTo>
                  <a:lnTo>
                    <a:pt x="531" y="15"/>
                  </a:lnTo>
                  <a:lnTo>
                    <a:pt x="518" y="36"/>
                  </a:lnTo>
                  <a:lnTo>
                    <a:pt x="507" y="62"/>
                  </a:lnTo>
                  <a:lnTo>
                    <a:pt x="499" y="92"/>
                  </a:lnTo>
                  <a:lnTo>
                    <a:pt x="498" y="122"/>
                  </a:lnTo>
                  <a:lnTo>
                    <a:pt x="502" y="151"/>
                  </a:lnTo>
                  <a:lnTo>
                    <a:pt x="515" y="178"/>
                  </a:lnTo>
                  <a:lnTo>
                    <a:pt x="499" y="176"/>
                  </a:lnTo>
                  <a:lnTo>
                    <a:pt x="484" y="184"/>
                  </a:lnTo>
                  <a:lnTo>
                    <a:pt x="472" y="197"/>
                  </a:lnTo>
                  <a:lnTo>
                    <a:pt x="461" y="215"/>
                  </a:lnTo>
                  <a:lnTo>
                    <a:pt x="454" y="237"/>
                  </a:lnTo>
                  <a:lnTo>
                    <a:pt x="451" y="262"/>
                  </a:lnTo>
                  <a:lnTo>
                    <a:pt x="452" y="287"/>
                  </a:lnTo>
                  <a:lnTo>
                    <a:pt x="458" y="313"/>
                  </a:lnTo>
                  <a:lnTo>
                    <a:pt x="442" y="320"/>
                  </a:lnTo>
                  <a:lnTo>
                    <a:pt x="426" y="335"/>
                  </a:lnTo>
                  <a:lnTo>
                    <a:pt x="410" y="356"/>
                  </a:lnTo>
                  <a:lnTo>
                    <a:pt x="396" y="384"/>
                  </a:lnTo>
                  <a:lnTo>
                    <a:pt x="384" y="417"/>
                  </a:lnTo>
                  <a:lnTo>
                    <a:pt x="375" y="454"/>
                  </a:lnTo>
                  <a:lnTo>
                    <a:pt x="371" y="494"/>
                  </a:lnTo>
                  <a:lnTo>
                    <a:pt x="371" y="536"/>
                  </a:lnTo>
                  <a:lnTo>
                    <a:pt x="363" y="501"/>
                  </a:lnTo>
                  <a:lnTo>
                    <a:pt x="351" y="462"/>
                  </a:lnTo>
                  <a:lnTo>
                    <a:pt x="334" y="422"/>
                  </a:lnTo>
                  <a:lnTo>
                    <a:pt x="315" y="380"/>
                  </a:lnTo>
                  <a:lnTo>
                    <a:pt x="292" y="338"/>
                  </a:lnTo>
                  <a:lnTo>
                    <a:pt x="267" y="295"/>
                  </a:lnTo>
                  <a:lnTo>
                    <a:pt x="240" y="254"/>
                  </a:lnTo>
                  <a:lnTo>
                    <a:pt x="212" y="212"/>
                  </a:lnTo>
                  <a:lnTo>
                    <a:pt x="183" y="174"/>
                  </a:lnTo>
                  <a:lnTo>
                    <a:pt x="153" y="137"/>
                  </a:lnTo>
                  <a:lnTo>
                    <a:pt x="125" y="105"/>
                  </a:lnTo>
                  <a:lnTo>
                    <a:pt x="96" y="76"/>
                  </a:lnTo>
                  <a:lnTo>
                    <a:pt x="68" y="52"/>
                  </a:lnTo>
                  <a:lnTo>
                    <a:pt x="43" y="34"/>
                  </a:lnTo>
                  <a:lnTo>
                    <a:pt x="20" y="21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3714" y="2684"/>
              <a:ext cx="516" cy="304"/>
            </a:xfrm>
            <a:custGeom>
              <a:avLst/>
              <a:gdLst>
                <a:gd name="T0" fmla="*/ 458 w 516"/>
                <a:gd name="T1" fmla="*/ 303 h 304"/>
                <a:gd name="T2" fmla="*/ 436 w 516"/>
                <a:gd name="T3" fmla="*/ 276 h 304"/>
                <a:gd name="T4" fmla="*/ 413 w 516"/>
                <a:gd name="T5" fmla="*/ 249 h 304"/>
                <a:gd name="T6" fmla="*/ 387 w 516"/>
                <a:gd name="T7" fmla="*/ 221 h 304"/>
                <a:gd name="T8" fmla="*/ 359 w 516"/>
                <a:gd name="T9" fmla="*/ 196 h 304"/>
                <a:gd name="T10" fmla="*/ 330 w 516"/>
                <a:gd name="T11" fmla="*/ 170 h 304"/>
                <a:gd name="T12" fmla="*/ 299 w 516"/>
                <a:gd name="T13" fmla="*/ 145 h 304"/>
                <a:gd name="T14" fmla="*/ 267 w 516"/>
                <a:gd name="T15" fmla="*/ 122 h 304"/>
                <a:gd name="T16" fmla="*/ 236 w 516"/>
                <a:gd name="T17" fmla="*/ 101 h 304"/>
                <a:gd name="T18" fmla="*/ 203 w 516"/>
                <a:gd name="T19" fmla="*/ 80 h 304"/>
                <a:gd name="T20" fmla="*/ 170 w 516"/>
                <a:gd name="T21" fmla="*/ 62 h 304"/>
                <a:gd name="T22" fmla="*/ 139 w 516"/>
                <a:gd name="T23" fmla="*/ 47 h 304"/>
                <a:gd name="T24" fmla="*/ 109 w 516"/>
                <a:gd name="T25" fmla="*/ 34 h 304"/>
                <a:gd name="T26" fmla="*/ 79 w 516"/>
                <a:gd name="T27" fmla="*/ 22 h 304"/>
                <a:gd name="T28" fmla="*/ 50 w 516"/>
                <a:gd name="T29" fmla="*/ 13 h 304"/>
                <a:gd name="T30" fmla="*/ 24 w 516"/>
                <a:gd name="T31" fmla="*/ 8 h 304"/>
                <a:gd name="T32" fmla="*/ 0 w 516"/>
                <a:gd name="T33" fmla="*/ 5 h 304"/>
                <a:gd name="T34" fmla="*/ 17 w 516"/>
                <a:gd name="T35" fmla="*/ 3 h 304"/>
                <a:gd name="T36" fmla="*/ 40 w 516"/>
                <a:gd name="T37" fmla="*/ 1 h 304"/>
                <a:gd name="T38" fmla="*/ 66 w 516"/>
                <a:gd name="T39" fmla="*/ 0 h 304"/>
                <a:gd name="T40" fmla="*/ 96 w 516"/>
                <a:gd name="T41" fmla="*/ 1 h 304"/>
                <a:gd name="T42" fmla="*/ 130 w 516"/>
                <a:gd name="T43" fmla="*/ 3 h 304"/>
                <a:gd name="T44" fmla="*/ 165 w 516"/>
                <a:gd name="T45" fmla="*/ 6 h 304"/>
                <a:gd name="T46" fmla="*/ 203 w 516"/>
                <a:gd name="T47" fmla="*/ 13 h 304"/>
                <a:gd name="T48" fmla="*/ 243 w 516"/>
                <a:gd name="T49" fmla="*/ 20 h 304"/>
                <a:gd name="T50" fmla="*/ 282 w 516"/>
                <a:gd name="T51" fmla="*/ 30 h 304"/>
                <a:gd name="T52" fmla="*/ 321 w 516"/>
                <a:gd name="T53" fmla="*/ 42 h 304"/>
                <a:gd name="T54" fmla="*/ 359 w 516"/>
                <a:gd name="T55" fmla="*/ 56 h 304"/>
                <a:gd name="T56" fmla="*/ 396 w 516"/>
                <a:gd name="T57" fmla="*/ 73 h 304"/>
                <a:gd name="T58" fmla="*/ 431 w 516"/>
                <a:gd name="T59" fmla="*/ 92 h 304"/>
                <a:gd name="T60" fmla="*/ 463 w 516"/>
                <a:gd name="T61" fmla="*/ 114 h 304"/>
                <a:gd name="T62" fmla="*/ 492 w 516"/>
                <a:gd name="T63" fmla="*/ 139 h 304"/>
                <a:gd name="T64" fmla="*/ 515 w 516"/>
                <a:gd name="T65" fmla="*/ 167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6" h="304">
                  <a:moveTo>
                    <a:pt x="458" y="303"/>
                  </a:moveTo>
                  <a:lnTo>
                    <a:pt x="436" y="276"/>
                  </a:lnTo>
                  <a:lnTo>
                    <a:pt x="413" y="249"/>
                  </a:lnTo>
                  <a:lnTo>
                    <a:pt x="387" y="221"/>
                  </a:lnTo>
                  <a:lnTo>
                    <a:pt x="359" y="196"/>
                  </a:lnTo>
                  <a:lnTo>
                    <a:pt x="330" y="170"/>
                  </a:lnTo>
                  <a:lnTo>
                    <a:pt x="299" y="145"/>
                  </a:lnTo>
                  <a:lnTo>
                    <a:pt x="267" y="122"/>
                  </a:lnTo>
                  <a:lnTo>
                    <a:pt x="236" y="101"/>
                  </a:lnTo>
                  <a:lnTo>
                    <a:pt x="203" y="80"/>
                  </a:lnTo>
                  <a:lnTo>
                    <a:pt x="170" y="62"/>
                  </a:lnTo>
                  <a:lnTo>
                    <a:pt x="139" y="47"/>
                  </a:lnTo>
                  <a:lnTo>
                    <a:pt x="109" y="34"/>
                  </a:lnTo>
                  <a:lnTo>
                    <a:pt x="79" y="22"/>
                  </a:lnTo>
                  <a:lnTo>
                    <a:pt x="50" y="13"/>
                  </a:lnTo>
                  <a:lnTo>
                    <a:pt x="24" y="8"/>
                  </a:lnTo>
                  <a:lnTo>
                    <a:pt x="0" y="5"/>
                  </a:lnTo>
                  <a:lnTo>
                    <a:pt x="17" y="3"/>
                  </a:lnTo>
                  <a:lnTo>
                    <a:pt x="40" y="1"/>
                  </a:lnTo>
                  <a:lnTo>
                    <a:pt x="66" y="0"/>
                  </a:lnTo>
                  <a:lnTo>
                    <a:pt x="96" y="1"/>
                  </a:lnTo>
                  <a:lnTo>
                    <a:pt x="130" y="3"/>
                  </a:lnTo>
                  <a:lnTo>
                    <a:pt x="165" y="6"/>
                  </a:lnTo>
                  <a:lnTo>
                    <a:pt x="203" y="13"/>
                  </a:lnTo>
                  <a:lnTo>
                    <a:pt x="243" y="20"/>
                  </a:lnTo>
                  <a:lnTo>
                    <a:pt x="282" y="30"/>
                  </a:lnTo>
                  <a:lnTo>
                    <a:pt x="321" y="42"/>
                  </a:lnTo>
                  <a:lnTo>
                    <a:pt x="359" y="56"/>
                  </a:lnTo>
                  <a:lnTo>
                    <a:pt x="396" y="73"/>
                  </a:lnTo>
                  <a:lnTo>
                    <a:pt x="431" y="92"/>
                  </a:lnTo>
                  <a:lnTo>
                    <a:pt x="463" y="114"/>
                  </a:lnTo>
                  <a:lnTo>
                    <a:pt x="492" y="139"/>
                  </a:lnTo>
                  <a:lnTo>
                    <a:pt x="515" y="16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4009" y="2650"/>
              <a:ext cx="134" cy="371"/>
            </a:xfrm>
            <a:custGeom>
              <a:avLst/>
              <a:gdLst>
                <a:gd name="T0" fmla="*/ 1 w 134"/>
                <a:gd name="T1" fmla="*/ 370 h 371"/>
                <a:gd name="T2" fmla="*/ 0 w 134"/>
                <a:gd name="T3" fmla="*/ 355 h 371"/>
                <a:gd name="T4" fmla="*/ 3 w 134"/>
                <a:gd name="T5" fmla="*/ 332 h 371"/>
                <a:gd name="T6" fmla="*/ 10 w 134"/>
                <a:gd name="T7" fmla="*/ 308 h 371"/>
                <a:gd name="T8" fmla="*/ 21 w 134"/>
                <a:gd name="T9" fmla="*/ 285 h 371"/>
                <a:gd name="T10" fmla="*/ 34 w 134"/>
                <a:gd name="T11" fmla="*/ 262 h 371"/>
                <a:gd name="T12" fmla="*/ 49 w 134"/>
                <a:gd name="T13" fmla="*/ 247 h 371"/>
                <a:gd name="T14" fmla="*/ 65 w 134"/>
                <a:gd name="T15" fmla="*/ 239 h 371"/>
                <a:gd name="T16" fmla="*/ 81 w 134"/>
                <a:gd name="T17" fmla="*/ 243 h 371"/>
                <a:gd name="T18" fmla="*/ 75 w 134"/>
                <a:gd name="T19" fmla="*/ 228 h 371"/>
                <a:gd name="T20" fmla="*/ 69 w 134"/>
                <a:gd name="T21" fmla="*/ 207 h 371"/>
                <a:gd name="T22" fmla="*/ 68 w 134"/>
                <a:gd name="T23" fmla="*/ 182 h 371"/>
                <a:gd name="T24" fmla="*/ 68 w 134"/>
                <a:gd name="T25" fmla="*/ 158 h 371"/>
                <a:gd name="T26" fmla="*/ 72 w 134"/>
                <a:gd name="T27" fmla="*/ 135 h 371"/>
                <a:gd name="T28" fmla="*/ 78 w 134"/>
                <a:gd name="T29" fmla="*/ 117 h 371"/>
                <a:gd name="T30" fmla="*/ 88 w 134"/>
                <a:gd name="T31" fmla="*/ 107 h 371"/>
                <a:gd name="T32" fmla="*/ 101 w 134"/>
                <a:gd name="T33" fmla="*/ 108 h 371"/>
                <a:gd name="T34" fmla="*/ 94 w 134"/>
                <a:gd name="T35" fmla="*/ 97 h 371"/>
                <a:gd name="T36" fmla="*/ 90 w 134"/>
                <a:gd name="T37" fmla="*/ 81 h 371"/>
                <a:gd name="T38" fmla="*/ 90 w 134"/>
                <a:gd name="T39" fmla="*/ 65 h 371"/>
                <a:gd name="T40" fmla="*/ 94 w 134"/>
                <a:gd name="T41" fmla="*/ 46 h 371"/>
                <a:gd name="T42" fmla="*/ 101 w 134"/>
                <a:gd name="T43" fmla="*/ 28 h 371"/>
                <a:gd name="T44" fmla="*/ 108 w 134"/>
                <a:gd name="T45" fmla="*/ 14 h 371"/>
                <a:gd name="T46" fmla="*/ 120 w 134"/>
                <a:gd name="T47" fmla="*/ 4 h 371"/>
                <a:gd name="T48" fmla="*/ 133 w 134"/>
                <a:gd name="T49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4" h="371">
                  <a:moveTo>
                    <a:pt x="1" y="370"/>
                  </a:moveTo>
                  <a:lnTo>
                    <a:pt x="0" y="355"/>
                  </a:lnTo>
                  <a:lnTo>
                    <a:pt x="3" y="332"/>
                  </a:lnTo>
                  <a:lnTo>
                    <a:pt x="10" y="308"/>
                  </a:lnTo>
                  <a:lnTo>
                    <a:pt x="21" y="285"/>
                  </a:lnTo>
                  <a:lnTo>
                    <a:pt x="34" y="262"/>
                  </a:lnTo>
                  <a:lnTo>
                    <a:pt x="49" y="247"/>
                  </a:lnTo>
                  <a:lnTo>
                    <a:pt x="65" y="239"/>
                  </a:lnTo>
                  <a:lnTo>
                    <a:pt x="81" y="243"/>
                  </a:lnTo>
                  <a:lnTo>
                    <a:pt x="75" y="228"/>
                  </a:lnTo>
                  <a:lnTo>
                    <a:pt x="69" y="207"/>
                  </a:lnTo>
                  <a:lnTo>
                    <a:pt x="68" y="182"/>
                  </a:lnTo>
                  <a:lnTo>
                    <a:pt x="68" y="158"/>
                  </a:lnTo>
                  <a:lnTo>
                    <a:pt x="72" y="135"/>
                  </a:lnTo>
                  <a:lnTo>
                    <a:pt x="78" y="117"/>
                  </a:lnTo>
                  <a:lnTo>
                    <a:pt x="88" y="107"/>
                  </a:lnTo>
                  <a:lnTo>
                    <a:pt x="101" y="108"/>
                  </a:lnTo>
                  <a:lnTo>
                    <a:pt x="94" y="97"/>
                  </a:lnTo>
                  <a:lnTo>
                    <a:pt x="90" y="81"/>
                  </a:lnTo>
                  <a:lnTo>
                    <a:pt x="90" y="65"/>
                  </a:lnTo>
                  <a:lnTo>
                    <a:pt x="94" y="46"/>
                  </a:lnTo>
                  <a:lnTo>
                    <a:pt x="101" y="28"/>
                  </a:lnTo>
                  <a:lnTo>
                    <a:pt x="108" y="14"/>
                  </a:lnTo>
                  <a:lnTo>
                    <a:pt x="120" y="4"/>
                  </a:lnTo>
                  <a:lnTo>
                    <a:pt x="13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3934" y="2639"/>
              <a:ext cx="86" cy="265"/>
            </a:xfrm>
            <a:custGeom>
              <a:avLst/>
              <a:gdLst>
                <a:gd name="T0" fmla="*/ 85 w 86"/>
                <a:gd name="T1" fmla="*/ 0 h 265"/>
                <a:gd name="T2" fmla="*/ 68 w 86"/>
                <a:gd name="T3" fmla="*/ 6 h 265"/>
                <a:gd name="T4" fmla="*/ 55 w 86"/>
                <a:gd name="T5" fmla="*/ 15 h 265"/>
                <a:gd name="T6" fmla="*/ 47 w 86"/>
                <a:gd name="T7" fmla="*/ 26 h 265"/>
                <a:gd name="T8" fmla="*/ 43 w 86"/>
                <a:gd name="T9" fmla="*/ 39 h 265"/>
                <a:gd name="T10" fmla="*/ 43 w 86"/>
                <a:gd name="T11" fmla="*/ 50 h 265"/>
                <a:gd name="T12" fmla="*/ 47 w 86"/>
                <a:gd name="T13" fmla="*/ 62 h 265"/>
                <a:gd name="T14" fmla="*/ 54 w 86"/>
                <a:gd name="T15" fmla="*/ 73 h 265"/>
                <a:gd name="T16" fmla="*/ 63 w 86"/>
                <a:gd name="T17" fmla="*/ 79 h 265"/>
                <a:gd name="T18" fmla="*/ 44 w 86"/>
                <a:gd name="T19" fmla="*/ 94 h 265"/>
                <a:gd name="T20" fmla="*/ 39 w 86"/>
                <a:gd name="T21" fmla="*/ 119 h 265"/>
                <a:gd name="T22" fmla="*/ 46 w 86"/>
                <a:gd name="T23" fmla="*/ 149 h 265"/>
                <a:gd name="T24" fmla="*/ 60 w 86"/>
                <a:gd name="T25" fmla="*/ 176 h 265"/>
                <a:gd name="T26" fmla="*/ 46 w 86"/>
                <a:gd name="T27" fmla="*/ 177 h 265"/>
                <a:gd name="T28" fmla="*/ 33 w 86"/>
                <a:gd name="T29" fmla="*/ 184 h 265"/>
                <a:gd name="T30" fmla="*/ 21 w 86"/>
                <a:gd name="T31" fmla="*/ 194 h 265"/>
                <a:gd name="T32" fmla="*/ 10 w 86"/>
                <a:gd name="T33" fmla="*/ 206 h 265"/>
                <a:gd name="T34" fmla="*/ 4 w 86"/>
                <a:gd name="T35" fmla="*/ 220 h 265"/>
                <a:gd name="T36" fmla="*/ 0 w 86"/>
                <a:gd name="T37" fmla="*/ 234 h 265"/>
                <a:gd name="T38" fmla="*/ 0 w 86"/>
                <a:gd name="T39" fmla="*/ 250 h 265"/>
                <a:gd name="T40" fmla="*/ 4 w 86"/>
                <a:gd name="T41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265">
                  <a:moveTo>
                    <a:pt x="85" y="0"/>
                  </a:moveTo>
                  <a:lnTo>
                    <a:pt x="68" y="6"/>
                  </a:lnTo>
                  <a:lnTo>
                    <a:pt x="55" y="15"/>
                  </a:lnTo>
                  <a:lnTo>
                    <a:pt x="47" y="26"/>
                  </a:lnTo>
                  <a:lnTo>
                    <a:pt x="43" y="39"/>
                  </a:lnTo>
                  <a:lnTo>
                    <a:pt x="43" y="50"/>
                  </a:lnTo>
                  <a:lnTo>
                    <a:pt x="47" y="62"/>
                  </a:lnTo>
                  <a:lnTo>
                    <a:pt x="54" y="73"/>
                  </a:lnTo>
                  <a:lnTo>
                    <a:pt x="63" y="79"/>
                  </a:lnTo>
                  <a:lnTo>
                    <a:pt x="44" y="94"/>
                  </a:lnTo>
                  <a:lnTo>
                    <a:pt x="39" y="119"/>
                  </a:lnTo>
                  <a:lnTo>
                    <a:pt x="46" y="149"/>
                  </a:lnTo>
                  <a:lnTo>
                    <a:pt x="60" y="176"/>
                  </a:lnTo>
                  <a:lnTo>
                    <a:pt x="46" y="177"/>
                  </a:lnTo>
                  <a:lnTo>
                    <a:pt x="33" y="184"/>
                  </a:lnTo>
                  <a:lnTo>
                    <a:pt x="21" y="194"/>
                  </a:lnTo>
                  <a:lnTo>
                    <a:pt x="10" y="206"/>
                  </a:lnTo>
                  <a:lnTo>
                    <a:pt x="4" y="220"/>
                  </a:lnTo>
                  <a:lnTo>
                    <a:pt x="0" y="234"/>
                  </a:lnTo>
                  <a:lnTo>
                    <a:pt x="0" y="250"/>
                  </a:lnTo>
                  <a:lnTo>
                    <a:pt x="4" y="2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3854" y="2643"/>
              <a:ext cx="50" cy="160"/>
            </a:xfrm>
            <a:custGeom>
              <a:avLst/>
              <a:gdLst>
                <a:gd name="T0" fmla="*/ 3 w 50"/>
                <a:gd name="T1" fmla="*/ 159 h 160"/>
                <a:gd name="T2" fmla="*/ 0 w 50"/>
                <a:gd name="T3" fmla="*/ 146 h 160"/>
                <a:gd name="T4" fmla="*/ 0 w 50"/>
                <a:gd name="T5" fmla="*/ 136 h 160"/>
                <a:gd name="T6" fmla="*/ 3 w 50"/>
                <a:gd name="T7" fmla="*/ 125 h 160"/>
                <a:gd name="T8" fmla="*/ 8 w 50"/>
                <a:gd name="T9" fmla="*/ 117 h 160"/>
                <a:gd name="T10" fmla="*/ 14 w 50"/>
                <a:gd name="T11" fmla="*/ 111 h 160"/>
                <a:gd name="T12" fmla="*/ 22 w 50"/>
                <a:gd name="T13" fmla="*/ 107 h 160"/>
                <a:gd name="T14" fmla="*/ 30 w 50"/>
                <a:gd name="T15" fmla="*/ 106 h 160"/>
                <a:gd name="T16" fmla="*/ 37 w 50"/>
                <a:gd name="T17" fmla="*/ 107 h 160"/>
                <a:gd name="T18" fmla="*/ 31 w 50"/>
                <a:gd name="T19" fmla="*/ 92 h 160"/>
                <a:gd name="T20" fmla="*/ 31 w 50"/>
                <a:gd name="T21" fmla="*/ 74 h 160"/>
                <a:gd name="T22" fmla="*/ 35 w 50"/>
                <a:gd name="T23" fmla="*/ 58 h 160"/>
                <a:gd name="T24" fmla="*/ 49 w 50"/>
                <a:gd name="T25" fmla="*/ 51 h 160"/>
                <a:gd name="T26" fmla="*/ 39 w 50"/>
                <a:gd name="T27" fmla="*/ 39 h 160"/>
                <a:gd name="T28" fmla="*/ 34 w 50"/>
                <a:gd name="T29" fmla="*/ 24 h 160"/>
                <a:gd name="T30" fmla="*/ 35 w 50"/>
                <a:gd name="T31" fmla="*/ 12 h 160"/>
                <a:gd name="T32" fmla="*/ 45 w 50"/>
                <a:gd name="T3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160">
                  <a:moveTo>
                    <a:pt x="3" y="159"/>
                  </a:moveTo>
                  <a:lnTo>
                    <a:pt x="0" y="146"/>
                  </a:lnTo>
                  <a:lnTo>
                    <a:pt x="0" y="136"/>
                  </a:lnTo>
                  <a:lnTo>
                    <a:pt x="3" y="125"/>
                  </a:lnTo>
                  <a:lnTo>
                    <a:pt x="8" y="117"/>
                  </a:lnTo>
                  <a:lnTo>
                    <a:pt x="14" y="111"/>
                  </a:lnTo>
                  <a:lnTo>
                    <a:pt x="22" y="107"/>
                  </a:lnTo>
                  <a:lnTo>
                    <a:pt x="30" y="106"/>
                  </a:lnTo>
                  <a:lnTo>
                    <a:pt x="37" y="107"/>
                  </a:lnTo>
                  <a:lnTo>
                    <a:pt x="31" y="92"/>
                  </a:lnTo>
                  <a:lnTo>
                    <a:pt x="31" y="74"/>
                  </a:lnTo>
                  <a:lnTo>
                    <a:pt x="35" y="58"/>
                  </a:lnTo>
                  <a:lnTo>
                    <a:pt x="49" y="51"/>
                  </a:lnTo>
                  <a:lnTo>
                    <a:pt x="39" y="39"/>
                  </a:lnTo>
                  <a:lnTo>
                    <a:pt x="34" y="24"/>
                  </a:lnTo>
                  <a:lnTo>
                    <a:pt x="35" y="12"/>
                  </a:lnTo>
                  <a:lnTo>
                    <a:pt x="4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3717" y="3110"/>
              <a:ext cx="344" cy="133"/>
            </a:xfrm>
            <a:custGeom>
              <a:avLst/>
              <a:gdLst>
                <a:gd name="T0" fmla="*/ 343 w 344"/>
                <a:gd name="T1" fmla="*/ 14 h 133"/>
                <a:gd name="T2" fmla="*/ 331 w 344"/>
                <a:gd name="T3" fmla="*/ 4 h 133"/>
                <a:gd name="T4" fmla="*/ 313 w 344"/>
                <a:gd name="T5" fmla="*/ 0 h 133"/>
                <a:gd name="T6" fmla="*/ 288 w 344"/>
                <a:gd name="T7" fmla="*/ 1 h 133"/>
                <a:gd name="T8" fmla="*/ 259 w 344"/>
                <a:gd name="T9" fmla="*/ 8 h 133"/>
                <a:gd name="T10" fmla="*/ 232 w 344"/>
                <a:gd name="T11" fmla="*/ 21 h 133"/>
                <a:gd name="T12" fmla="*/ 206 w 344"/>
                <a:gd name="T13" fmla="*/ 38 h 133"/>
                <a:gd name="T14" fmla="*/ 185 w 344"/>
                <a:gd name="T15" fmla="*/ 58 h 133"/>
                <a:gd name="T16" fmla="*/ 170 w 344"/>
                <a:gd name="T17" fmla="*/ 84 h 133"/>
                <a:gd name="T18" fmla="*/ 161 w 344"/>
                <a:gd name="T19" fmla="*/ 71 h 133"/>
                <a:gd name="T20" fmla="*/ 144 w 344"/>
                <a:gd name="T21" fmla="*/ 65 h 133"/>
                <a:gd name="T22" fmla="*/ 122 w 344"/>
                <a:gd name="T23" fmla="*/ 65 h 133"/>
                <a:gd name="T24" fmla="*/ 97 w 344"/>
                <a:gd name="T25" fmla="*/ 69 h 133"/>
                <a:gd name="T26" fmla="*/ 69 w 344"/>
                <a:gd name="T27" fmla="*/ 79 h 133"/>
                <a:gd name="T28" fmla="*/ 43 w 344"/>
                <a:gd name="T29" fmla="*/ 93 h 133"/>
                <a:gd name="T30" fmla="*/ 20 w 344"/>
                <a:gd name="T31" fmla="*/ 111 h 133"/>
                <a:gd name="T32" fmla="*/ 0 w 344"/>
                <a:gd name="T33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4" h="133">
                  <a:moveTo>
                    <a:pt x="343" y="14"/>
                  </a:moveTo>
                  <a:lnTo>
                    <a:pt x="331" y="4"/>
                  </a:lnTo>
                  <a:lnTo>
                    <a:pt x="313" y="0"/>
                  </a:lnTo>
                  <a:lnTo>
                    <a:pt x="288" y="1"/>
                  </a:lnTo>
                  <a:lnTo>
                    <a:pt x="259" y="8"/>
                  </a:lnTo>
                  <a:lnTo>
                    <a:pt x="232" y="21"/>
                  </a:lnTo>
                  <a:lnTo>
                    <a:pt x="206" y="38"/>
                  </a:lnTo>
                  <a:lnTo>
                    <a:pt x="185" y="58"/>
                  </a:lnTo>
                  <a:lnTo>
                    <a:pt x="170" y="84"/>
                  </a:lnTo>
                  <a:lnTo>
                    <a:pt x="161" y="71"/>
                  </a:lnTo>
                  <a:lnTo>
                    <a:pt x="144" y="65"/>
                  </a:lnTo>
                  <a:lnTo>
                    <a:pt x="122" y="65"/>
                  </a:lnTo>
                  <a:lnTo>
                    <a:pt x="97" y="69"/>
                  </a:lnTo>
                  <a:lnTo>
                    <a:pt x="69" y="79"/>
                  </a:lnTo>
                  <a:lnTo>
                    <a:pt x="43" y="93"/>
                  </a:lnTo>
                  <a:lnTo>
                    <a:pt x="20" y="111"/>
                  </a:lnTo>
                  <a:lnTo>
                    <a:pt x="0" y="13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Freeform 74"/>
            <p:cNvSpPr>
              <a:spLocks/>
            </p:cNvSpPr>
            <p:nvPr/>
          </p:nvSpPr>
          <p:spPr bwMode="auto">
            <a:xfrm>
              <a:off x="3714" y="2690"/>
              <a:ext cx="187" cy="505"/>
            </a:xfrm>
            <a:custGeom>
              <a:avLst/>
              <a:gdLst>
                <a:gd name="T0" fmla="*/ 0 w 187"/>
                <a:gd name="T1" fmla="*/ 0 h 505"/>
                <a:gd name="T2" fmla="*/ 12 w 187"/>
                <a:gd name="T3" fmla="*/ 12 h 505"/>
                <a:gd name="T4" fmla="*/ 28 w 187"/>
                <a:gd name="T5" fmla="*/ 29 h 505"/>
                <a:gd name="T6" fmla="*/ 43 w 187"/>
                <a:gd name="T7" fmla="*/ 49 h 505"/>
                <a:gd name="T8" fmla="*/ 60 w 187"/>
                <a:gd name="T9" fmla="*/ 74 h 505"/>
                <a:gd name="T10" fmla="*/ 79 w 187"/>
                <a:gd name="T11" fmla="*/ 102 h 505"/>
                <a:gd name="T12" fmla="*/ 97 w 187"/>
                <a:gd name="T13" fmla="*/ 132 h 505"/>
                <a:gd name="T14" fmla="*/ 116 w 187"/>
                <a:gd name="T15" fmla="*/ 166 h 505"/>
                <a:gd name="T16" fmla="*/ 133 w 187"/>
                <a:gd name="T17" fmla="*/ 200 h 505"/>
                <a:gd name="T18" fmla="*/ 147 w 187"/>
                <a:gd name="T19" fmla="*/ 238 h 505"/>
                <a:gd name="T20" fmla="*/ 161 w 187"/>
                <a:gd name="T21" fmla="*/ 275 h 505"/>
                <a:gd name="T22" fmla="*/ 172 w 187"/>
                <a:gd name="T23" fmla="*/ 314 h 505"/>
                <a:gd name="T24" fmla="*/ 181 w 187"/>
                <a:gd name="T25" fmla="*/ 353 h 505"/>
                <a:gd name="T26" fmla="*/ 185 w 187"/>
                <a:gd name="T27" fmla="*/ 393 h 505"/>
                <a:gd name="T28" fmla="*/ 186 w 187"/>
                <a:gd name="T29" fmla="*/ 430 h 505"/>
                <a:gd name="T30" fmla="*/ 182 w 187"/>
                <a:gd name="T31" fmla="*/ 468 h 505"/>
                <a:gd name="T32" fmla="*/ 173 w 187"/>
                <a:gd name="T33" fmla="*/ 50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7" h="505">
                  <a:moveTo>
                    <a:pt x="0" y="0"/>
                  </a:moveTo>
                  <a:lnTo>
                    <a:pt x="12" y="12"/>
                  </a:lnTo>
                  <a:lnTo>
                    <a:pt x="28" y="29"/>
                  </a:lnTo>
                  <a:lnTo>
                    <a:pt x="43" y="49"/>
                  </a:lnTo>
                  <a:lnTo>
                    <a:pt x="60" y="74"/>
                  </a:lnTo>
                  <a:lnTo>
                    <a:pt x="79" y="102"/>
                  </a:lnTo>
                  <a:lnTo>
                    <a:pt x="97" y="132"/>
                  </a:lnTo>
                  <a:lnTo>
                    <a:pt x="116" y="166"/>
                  </a:lnTo>
                  <a:lnTo>
                    <a:pt x="133" y="200"/>
                  </a:lnTo>
                  <a:lnTo>
                    <a:pt x="147" y="238"/>
                  </a:lnTo>
                  <a:lnTo>
                    <a:pt x="161" y="275"/>
                  </a:lnTo>
                  <a:lnTo>
                    <a:pt x="172" y="314"/>
                  </a:lnTo>
                  <a:lnTo>
                    <a:pt x="181" y="353"/>
                  </a:lnTo>
                  <a:lnTo>
                    <a:pt x="185" y="393"/>
                  </a:lnTo>
                  <a:lnTo>
                    <a:pt x="186" y="430"/>
                  </a:lnTo>
                  <a:lnTo>
                    <a:pt x="182" y="468"/>
                  </a:lnTo>
                  <a:lnTo>
                    <a:pt x="173" y="50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>
              <a:off x="3746" y="2994"/>
              <a:ext cx="256" cy="118"/>
            </a:xfrm>
            <a:custGeom>
              <a:avLst/>
              <a:gdLst>
                <a:gd name="T0" fmla="*/ 0 w 256"/>
                <a:gd name="T1" fmla="*/ 117 h 118"/>
                <a:gd name="T2" fmla="*/ 9 w 256"/>
                <a:gd name="T3" fmla="*/ 95 h 118"/>
                <a:gd name="T4" fmla="*/ 23 w 256"/>
                <a:gd name="T5" fmla="*/ 76 h 118"/>
                <a:gd name="T6" fmla="*/ 40 w 256"/>
                <a:gd name="T7" fmla="*/ 60 h 118"/>
                <a:gd name="T8" fmla="*/ 60 w 256"/>
                <a:gd name="T9" fmla="*/ 49 h 118"/>
                <a:gd name="T10" fmla="*/ 81 w 256"/>
                <a:gd name="T11" fmla="*/ 41 h 118"/>
                <a:gd name="T12" fmla="*/ 103 w 256"/>
                <a:gd name="T13" fmla="*/ 38 h 118"/>
                <a:gd name="T14" fmla="*/ 125 w 256"/>
                <a:gd name="T15" fmla="*/ 41 h 118"/>
                <a:gd name="T16" fmla="*/ 147 w 256"/>
                <a:gd name="T17" fmla="*/ 49 h 118"/>
                <a:gd name="T18" fmla="*/ 153 w 256"/>
                <a:gd name="T19" fmla="*/ 36 h 118"/>
                <a:gd name="T20" fmla="*/ 163 w 256"/>
                <a:gd name="T21" fmla="*/ 24 h 118"/>
                <a:gd name="T22" fmla="*/ 178 w 256"/>
                <a:gd name="T23" fmla="*/ 15 h 118"/>
                <a:gd name="T24" fmla="*/ 193 w 256"/>
                <a:gd name="T25" fmla="*/ 6 h 118"/>
                <a:gd name="T26" fmla="*/ 212 w 256"/>
                <a:gd name="T27" fmla="*/ 1 h 118"/>
                <a:gd name="T28" fmla="*/ 229 w 256"/>
                <a:gd name="T29" fmla="*/ 0 h 118"/>
                <a:gd name="T30" fmla="*/ 243 w 256"/>
                <a:gd name="T31" fmla="*/ 3 h 118"/>
                <a:gd name="T32" fmla="*/ 255 w 256"/>
                <a:gd name="T33" fmla="*/ 1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118">
                  <a:moveTo>
                    <a:pt x="0" y="117"/>
                  </a:moveTo>
                  <a:lnTo>
                    <a:pt x="9" y="95"/>
                  </a:lnTo>
                  <a:lnTo>
                    <a:pt x="23" y="76"/>
                  </a:lnTo>
                  <a:lnTo>
                    <a:pt x="40" y="60"/>
                  </a:lnTo>
                  <a:lnTo>
                    <a:pt x="60" y="49"/>
                  </a:lnTo>
                  <a:lnTo>
                    <a:pt x="81" y="41"/>
                  </a:lnTo>
                  <a:lnTo>
                    <a:pt x="103" y="38"/>
                  </a:lnTo>
                  <a:lnTo>
                    <a:pt x="125" y="41"/>
                  </a:lnTo>
                  <a:lnTo>
                    <a:pt x="147" y="49"/>
                  </a:lnTo>
                  <a:lnTo>
                    <a:pt x="153" y="36"/>
                  </a:lnTo>
                  <a:lnTo>
                    <a:pt x="163" y="24"/>
                  </a:lnTo>
                  <a:lnTo>
                    <a:pt x="178" y="15"/>
                  </a:lnTo>
                  <a:lnTo>
                    <a:pt x="193" y="6"/>
                  </a:lnTo>
                  <a:lnTo>
                    <a:pt x="212" y="1"/>
                  </a:lnTo>
                  <a:lnTo>
                    <a:pt x="229" y="0"/>
                  </a:lnTo>
                  <a:lnTo>
                    <a:pt x="243" y="3"/>
                  </a:lnTo>
                  <a:lnTo>
                    <a:pt x="255" y="1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3760" y="2886"/>
              <a:ext cx="177" cy="85"/>
            </a:xfrm>
            <a:custGeom>
              <a:avLst/>
              <a:gdLst>
                <a:gd name="T0" fmla="*/ 176 w 177"/>
                <a:gd name="T1" fmla="*/ 14 h 85"/>
                <a:gd name="T2" fmla="*/ 160 w 177"/>
                <a:gd name="T3" fmla="*/ 4 h 85"/>
                <a:gd name="T4" fmla="*/ 146 w 177"/>
                <a:gd name="T5" fmla="*/ 0 h 85"/>
                <a:gd name="T6" fmla="*/ 132 w 177"/>
                <a:gd name="T7" fmla="*/ 0 h 85"/>
                <a:gd name="T8" fmla="*/ 121 w 177"/>
                <a:gd name="T9" fmla="*/ 4 h 85"/>
                <a:gd name="T10" fmla="*/ 110 w 177"/>
                <a:gd name="T11" fmla="*/ 12 h 85"/>
                <a:gd name="T12" fmla="*/ 104 w 177"/>
                <a:gd name="T13" fmla="*/ 21 h 85"/>
                <a:gd name="T14" fmla="*/ 100 w 177"/>
                <a:gd name="T15" fmla="*/ 33 h 85"/>
                <a:gd name="T16" fmla="*/ 100 w 177"/>
                <a:gd name="T17" fmla="*/ 44 h 85"/>
                <a:gd name="T18" fmla="*/ 88 w 177"/>
                <a:gd name="T19" fmla="*/ 38 h 85"/>
                <a:gd name="T20" fmla="*/ 74 w 177"/>
                <a:gd name="T21" fmla="*/ 36 h 85"/>
                <a:gd name="T22" fmla="*/ 58 w 177"/>
                <a:gd name="T23" fmla="*/ 38 h 85"/>
                <a:gd name="T24" fmla="*/ 43 w 177"/>
                <a:gd name="T25" fmla="*/ 42 h 85"/>
                <a:gd name="T26" fmla="*/ 29 w 177"/>
                <a:gd name="T27" fmla="*/ 49 h 85"/>
                <a:gd name="T28" fmla="*/ 16 w 177"/>
                <a:gd name="T29" fmla="*/ 60 h 85"/>
                <a:gd name="T30" fmla="*/ 7 w 177"/>
                <a:gd name="T31" fmla="*/ 71 h 85"/>
                <a:gd name="T32" fmla="*/ 0 w 177"/>
                <a:gd name="T3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85">
                  <a:moveTo>
                    <a:pt x="176" y="14"/>
                  </a:moveTo>
                  <a:lnTo>
                    <a:pt x="160" y="4"/>
                  </a:lnTo>
                  <a:lnTo>
                    <a:pt x="146" y="0"/>
                  </a:lnTo>
                  <a:lnTo>
                    <a:pt x="132" y="0"/>
                  </a:lnTo>
                  <a:lnTo>
                    <a:pt x="121" y="4"/>
                  </a:lnTo>
                  <a:lnTo>
                    <a:pt x="110" y="12"/>
                  </a:lnTo>
                  <a:lnTo>
                    <a:pt x="104" y="21"/>
                  </a:lnTo>
                  <a:lnTo>
                    <a:pt x="100" y="33"/>
                  </a:lnTo>
                  <a:lnTo>
                    <a:pt x="100" y="44"/>
                  </a:lnTo>
                  <a:lnTo>
                    <a:pt x="88" y="38"/>
                  </a:lnTo>
                  <a:lnTo>
                    <a:pt x="74" y="36"/>
                  </a:lnTo>
                  <a:lnTo>
                    <a:pt x="58" y="38"/>
                  </a:lnTo>
                  <a:lnTo>
                    <a:pt x="43" y="42"/>
                  </a:lnTo>
                  <a:lnTo>
                    <a:pt x="29" y="49"/>
                  </a:lnTo>
                  <a:lnTo>
                    <a:pt x="16" y="60"/>
                  </a:lnTo>
                  <a:lnTo>
                    <a:pt x="7" y="71"/>
                  </a:lnTo>
                  <a:lnTo>
                    <a:pt x="0" y="8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Freeform 77"/>
            <p:cNvSpPr>
              <a:spLocks/>
            </p:cNvSpPr>
            <p:nvPr/>
          </p:nvSpPr>
          <p:spPr bwMode="auto">
            <a:xfrm>
              <a:off x="3758" y="2807"/>
              <a:ext cx="105" cy="65"/>
            </a:xfrm>
            <a:custGeom>
              <a:avLst/>
              <a:gdLst>
                <a:gd name="T0" fmla="*/ 0 w 105"/>
                <a:gd name="T1" fmla="*/ 64 h 65"/>
                <a:gd name="T2" fmla="*/ 5 w 105"/>
                <a:gd name="T3" fmla="*/ 54 h 65"/>
                <a:gd name="T4" fmla="*/ 12 w 105"/>
                <a:gd name="T5" fmla="*/ 43 h 65"/>
                <a:gd name="T6" fmla="*/ 21 w 105"/>
                <a:gd name="T7" fmla="*/ 35 h 65"/>
                <a:gd name="T8" fmla="*/ 31 w 105"/>
                <a:gd name="T9" fmla="*/ 30 h 65"/>
                <a:gd name="T10" fmla="*/ 40 w 105"/>
                <a:gd name="T11" fmla="*/ 27 h 65"/>
                <a:gd name="T12" fmla="*/ 50 w 105"/>
                <a:gd name="T13" fmla="*/ 26 h 65"/>
                <a:gd name="T14" fmla="*/ 58 w 105"/>
                <a:gd name="T15" fmla="*/ 29 h 65"/>
                <a:gd name="T16" fmla="*/ 64 w 105"/>
                <a:gd name="T17" fmla="*/ 34 h 65"/>
                <a:gd name="T18" fmla="*/ 66 w 105"/>
                <a:gd name="T19" fmla="*/ 26 h 65"/>
                <a:gd name="T20" fmla="*/ 69 w 105"/>
                <a:gd name="T21" fmla="*/ 19 h 65"/>
                <a:gd name="T22" fmla="*/ 73 w 105"/>
                <a:gd name="T23" fmla="*/ 13 h 65"/>
                <a:gd name="T24" fmla="*/ 78 w 105"/>
                <a:gd name="T25" fmla="*/ 8 h 65"/>
                <a:gd name="T26" fmla="*/ 83 w 105"/>
                <a:gd name="T27" fmla="*/ 3 h 65"/>
                <a:gd name="T28" fmla="*/ 90 w 105"/>
                <a:gd name="T29" fmla="*/ 1 h 65"/>
                <a:gd name="T30" fmla="*/ 96 w 105"/>
                <a:gd name="T31" fmla="*/ 0 h 65"/>
                <a:gd name="T32" fmla="*/ 104 w 105"/>
                <a:gd name="T33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65">
                  <a:moveTo>
                    <a:pt x="0" y="64"/>
                  </a:moveTo>
                  <a:lnTo>
                    <a:pt x="5" y="54"/>
                  </a:lnTo>
                  <a:lnTo>
                    <a:pt x="12" y="43"/>
                  </a:lnTo>
                  <a:lnTo>
                    <a:pt x="21" y="35"/>
                  </a:lnTo>
                  <a:lnTo>
                    <a:pt x="31" y="30"/>
                  </a:lnTo>
                  <a:lnTo>
                    <a:pt x="40" y="27"/>
                  </a:lnTo>
                  <a:lnTo>
                    <a:pt x="50" y="26"/>
                  </a:lnTo>
                  <a:lnTo>
                    <a:pt x="58" y="29"/>
                  </a:lnTo>
                  <a:lnTo>
                    <a:pt x="64" y="34"/>
                  </a:lnTo>
                  <a:lnTo>
                    <a:pt x="66" y="26"/>
                  </a:lnTo>
                  <a:lnTo>
                    <a:pt x="69" y="19"/>
                  </a:lnTo>
                  <a:lnTo>
                    <a:pt x="73" y="13"/>
                  </a:lnTo>
                  <a:lnTo>
                    <a:pt x="78" y="8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6" y="0"/>
                  </a:lnTo>
                  <a:lnTo>
                    <a:pt x="104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530738" y="5846405"/>
            <a:ext cx="2096795" cy="4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 smtClean="0">
                <a:latin typeface="Arial" charset="0"/>
              </a:rPr>
              <a:t>Industrielle Revolution 1</a:t>
            </a:r>
            <a:endParaRPr lang="de-DE" sz="1400" dirty="0">
              <a:latin typeface="Arial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5292080" y="5229200"/>
            <a:ext cx="2096795" cy="4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b="1" dirty="0" smtClean="0">
                <a:latin typeface="Arial" charset="0"/>
              </a:rPr>
              <a:t>Computer.... Internet</a:t>
            </a:r>
            <a:endParaRPr lang="de-DE" sz="1400" b="1" dirty="0">
              <a:latin typeface="Arial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7524328" y="5733256"/>
            <a:ext cx="1450468" cy="47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 smtClean="0">
                <a:latin typeface="Arial"/>
                <a:cs typeface="Arial"/>
              </a:rPr>
              <a:t>Digitalisierung 4.0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93" name="Bild 92" descr="Dampf-L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09120"/>
            <a:ext cx="1656184" cy="1314432"/>
          </a:xfrm>
          <a:prstGeom prst="rect">
            <a:avLst/>
          </a:prstGeom>
        </p:spPr>
      </p:pic>
      <p:pic>
        <p:nvPicPr>
          <p:cNvPr id="94" name="Bild 93" descr="Alex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628800"/>
            <a:ext cx="1869369" cy="1243980"/>
          </a:xfrm>
          <a:prstGeom prst="rect">
            <a:avLst/>
          </a:prstGeom>
        </p:spPr>
      </p:pic>
      <p:sp>
        <p:nvSpPr>
          <p:cNvPr id="95" name="Rectangle 38"/>
          <p:cNvSpPr>
            <a:spLocks noChangeArrowheads="1"/>
          </p:cNvSpPr>
          <p:nvPr/>
        </p:nvSpPr>
        <p:spPr bwMode="auto">
          <a:xfrm>
            <a:off x="3203848" y="5229200"/>
            <a:ext cx="2096795" cy="4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b="1" dirty="0" smtClean="0">
                <a:latin typeface="Arial" charset="0"/>
              </a:rPr>
              <a:t>Henry Ford, </a:t>
            </a:r>
            <a:r>
              <a:rPr lang="de-DE" sz="1400" b="1" dirty="0" err="1" smtClean="0">
                <a:latin typeface="Arial" charset="0"/>
              </a:rPr>
              <a:t>Fliessband</a:t>
            </a:r>
            <a:endParaRPr lang="de-DE" sz="1400" b="1" dirty="0">
              <a:latin typeface="Arial" charset="0"/>
            </a:endParaRPr>
          </a:p>
        </p:txBody>
      </p:sp>
      <p:pic>
        <p:nvPicPr>
          <p:cNvPr id="7" name="Bild 6" descr="shop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40969"/>
            <a:ext cx="1187624" cy="1140496"/>
          </a:xfrm>
          <a:prstGeom prst="rect">
            <a:avLst/>
          </a:prstGeom>
        </p:spPr>
      </p:pic>
      <p:sp>
        <p:nvSpPr>
          <p:cNvPr id="97" name="Rectangle 38"/>
          <p:cNvSpPr>
            <a:spLocks noChangeArrowheads="1"/>
          </p:cNvSpPr>
          <p:nvPr/>
        </p:nvSpPr>
        <p:spPr bwMode="auto">
          <a:xfrm>
            <a:off x="7596336" y="4293096"/>
            <a:ext cx="1187624" cy="4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400" dirty="0" smtClean="0">
                <a:latin typeface="Arial" charset="0"/>
              </a:rPr>
              <a:t>Alexa</a:t>
            </a:r>
            <a:endParaRPr lang="de-DE" sz="1400" dirty="0">
              <a:latin typeface="Arial" charset="0"/>
            </a:endParaRPr>
          </a:p>
        </p:txBody>
      </p:sp>
      <p:pic>
        <p:nvPicPr>
          <p:cNvPr id="8" name="Bild 7" descr="Exponenti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2520280" cy="23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8692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Aktuell der Praxis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32040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4" name="Bild 3" descr="Bildschirmfoto 2019-07-01 um 08.40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615"/>
            <a:ext cx="8460432" cy="484467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83568" y="6309320"/>
            <a:ext cx="186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Ref</a:t>
            </a:r>
            <a:r>
              <a:rPr lang="de-DE" sz="1200" dirty="0" smtClean="0"/>
              <a:t>: Netzwoche 30. Juni 2019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2308911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Aktuell aus der Praxis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32040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pic>
        <p:nvPicPr>
          <p:cNvPr id="4" name="Bild 3" descr="Bildschirmfoto 2019-07-01 um 08.5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720"/>
            <a:ext cx="671825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5650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2555776" y="0"/>
            <a:ext cx="658822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Management der Veränderung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04048" y="6237312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618660"/>
              </p:ext>
            </p:extLst>
          </p:nvPr>
        </p:nvGraphicFramePr>
        <p:xfrm>
          <a:off x="539552" y="908716"/>
          <a:ext cx="7992885" cy="5400603"/>
        </p:xfrm>
        <a:graphic>
          <a:graphicData uri="http://schemas.openxmlformats.org/drawingml/2006/table">
            <a:tbl>
              <a:tblPr/>
              <a:tblGrid>
                <a:gridCol w="897069"/>
                <a:gridCol w="143531"/>
                <a:gridCol w="897069"/>
                <a:gridCol w="143531"/>
                <a:gridCol w="897069"/>
                <a:gridCol w="143531"/>
                <a:gridCol w="897069"/>
                <a:gridCol w="143531"/>
                <a:gridCol w="897069"/>
                <a:gridCol w="143531"/>
                <a:gridCol w="1058542"/>
                <a:gridCol w="143531"/>
                <a:gridCol w="1004717"/>
                <a:gridCol w="583095"/>
              </a:tblGrid>
              <a:tr h="258360">
                <a:tc gridSpan="7"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>
                          <a:effectLst/>
                          <a:latin typeface="Arial"/>
                        </a:rPr>
                        <a:t>Management komplexer Veränderungen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72">
                <a:tc gridSpan="7"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Die kritischen Erfolgsfaktoren sind in Ihrer Vernetzung zu beachten!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Ergebnisse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72"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1" i="0" u="none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Veränderung Umschwung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Verwirrung Chaos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Angst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dirty="0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Langsame Veränderung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 dirty="0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 dirty="0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Frustation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Fehlt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Massnahmen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Fehlstart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730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1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Visionen Ziele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Fähigkeiten Kenntnisse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Leistungen Ansporn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Mittel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Aktionsplan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+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Fehlen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>
                          <a:effectLst/>
                          <a:latin typeface="Arial"/>
                        </a:rPr>
                        <a:t>=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effectLst/>
                          <a:latin typeface="Arial"/>
                        </a:rPr>
                        <a:t>Verpasste Veränderung</a:t>
                      </a: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72"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228">
                <a:tc gridSpan="13"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 dirty="0">
                          <a:effectLst/>
                          <a:latin typeface="Arial"/>
                        </a:rPr>
                        <a:t>Jenni und Partner</a:t>
                      </a:r>
                      <a:r>
                        <a:rPr lang="de-DE" sz="600" b="0" i="0" u="none" strike="noStrike" dirty="0">
                          <a:effectLst/>
                          <a:latin typeface="Arial"/>
                        </a:rPr>
                        <a:t>, </a:t>
                      </a:r>
                      <a:r>
                        <a:rPr lang="de-DE" sz="600" b="0" i="0" u="none" strike="noStrike" dirty="0">
                          <a:solidFill>
                            <a:srgbClr val="3333CC"/>
                          </a:solidFill>
                          <a:effectLst/>
                          <a:latin typeface="Arial"/>
                        </a:rPr>
                        <a:t>Coaching - Beratung - Training</a:t>
                      </a:r>
                      <a:r>
                        <a:rPr lang="de-DE" sz="600" b="0" i="0" u="none" strike="noStrike" dirty="0">
                          <a:effectLst/>
                          <a:latin typeface="Arial"/>
                        </a:rPr>
                        <a:t>, CH-8269 Fruthwilen / TG, © 1999 </a:t>
                      </a:r>
                      <a:r>
                        <a:rPr lang="de-DE" sz="600" b="0" i="0" u="none" strike="noStrike" dirty="0" err="1">
                          <a:effectLst/>
                          <a:latin typeface="Arial"/>
                        </a:rPr>
                        <a:t>by</a:t>
                      </a:r>
                      <a:r>
                        <a:rPr lang="de-DE" sz="600" b="0" i="0" u="none" strike="noStrike" dirty="0">
                          <a:effectLst/>
                          <a:latin typeface="Arial"/>
                        </a:rPr>
                        <a:t> Walter Jenni, Quelle: E. Hauser </a:t>
                      </a:r>
                      <a:endParaRPr lang="de-DE" sz="600" b="1" i="0" u="none" strike="noStrike" dirty="0">
                        <a:effectLst/>
                        <a:latin typeface="Arial"/>
                      </a:endParaRPr>
                    </a:p>
                  </a:txBody>
                  <a:tcPr marL="7184" marR="7184" marT="71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 dirty="0">
                        <a:effectLst/>
                        <a:latin typeface="Arial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2732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20275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275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1600" y="3356992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Vertrauensverlust, gestörte Gemeinschaft</a:t>
            </a:r>
            <a:endParaRPr lang="de-CH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1600" y="414908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Lähmung der Aktivität. Innere Kündigung</a:t>
            </a:r>
            <a:endParaRPr lang="de-CH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9144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Schwindende Freude, Interesselosigkeit</a:t>
            </a:r>
            <a:endParaRPr lang="de-CH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99592" y="16288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Gleichgültigkeit, Unlust, Resignation</a:t>
            </a:r>
            <a:endParaRPr lang="de-CH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1066800" y="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5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Auswirkungen ungelöster Konflikte...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1600" y="4941168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Leerläufe, Mobbing...</a:t>
            </a:r>
            <a:endParaRPr lang="de-CH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71600" y="2492896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Verlust der Glaubwürdigkeit</a:t>
            </a:r>
            <a:endParaRPr lang="de-CH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48578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5" grpId="0" autoUpdateAnimBg="0"/>
      <p:bldP spid="6" grpId="0" autoUpdateAnimBg="0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1187624" y="0"/>
            <a:ext cx="79563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Der Veränderungsprozess im Detail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32040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grpSp>
        <p:nvGrpSpPr>
          <p:cNvPr id="14" name="Group 32"/>
          <p:cNvGrpSpPr>
            <a:grpSpLocks/>
          </p:cNvGrpSpPr>
          <p:nvPr/>
        </p:nvGrpSpPr>
        <p:grpSpPr bwMode="auto">
          <a:xfrm>
            <a:off x="467544" y="1052736"/>
            <a:ext cx="7776864" cy="4935538"/>
            <a:chOff x="299" y="758"/>
            <a:chExt cx="4549" cy="3109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753" y="1304"/>
              <a:ext cx="1069" cy="946"/>
            </a:xfrm>
            <a:custGeom>
              <a:avLst/>
              <a:gdLst>
                <a:gd name="T0" fmla="*/ 0 w 1069"/>
                <a:gd name="T1" fmla="*/ 748 h 946"/>
                <a:gd name="T2" fmla="*/ 11 w 1069"/>
                <a:gd name="T3" fmla="*/ 729 h 946"/>
                <a:gd name="T4" fmla="*/ 20 w 1069"/>
                <a:gd name="T5" fmla="*/ 713 h 946"/>
                <a:gd name="T6" fmla="*/ 31 w 1069"/>
                <a:gd name="T7" fmla="*/ 696 h 946"/>
                <a:gd name="T8" fmla="*/ 40 w 1069"/>
                <a:gd name="T9" fmla="*/ 680 h 946"/>
                <a:gd name="T10" fmla="*/ 51 w 1069"/>
                <a:gd name="T11" fmla="*/ 663 h 946"/>
                <a:gd name="T12" fmla="*/ 63 w 1069"/>
                <a:gd name="T13" fmla="*/ 646 h 946"/>
                <a:gd name="T14" fmla="*/ 74 w 1069"/>
                <a:gd name="T15" fmla="*/ 630 h 946"/>
                <a:gd name="T16" fmla="*/ 85 w 1069"/>
                <a:gd name="T17" fmla="*/ 613 h 946"/>
                <a:gd name="T18" fmla="*/ 101 w 1069"/>
                <a:gd name="T19" fmla="*/ 593 h 946"/>
                <a:gd name="T20" fmla="*/ 117 w 1069"/>
                <a:gd name="T21" fmla="*/ 574 h 946"/>
                <a:gd name="T22" fmla="*/ 129 w 1069"/>
                <a:gd name="T23" fmla="*/ 558 h 946"/>
                <a:gd name="T24" fmla="*/ 144 w 1069"/>
                <a:gd name="T25" fmla="*/ 542 h 946"/>
                <a:gd name="T26" fmla="*/ 160 w 1069"/>
                <a:gd name="T27" fmla="*/ 524 h 946"/>
                <a:gd name="T28" fmla="*/ 176 w 1069"/>
                <a:gd name="T29" fmla="*/ 504 h 946"/>
                <a:gd name="T30" fmla="*/ 192 w 1069"/>
                <a:gd name="T31" fmla="*/ 488 h 946"/>
                <a:gd name="T32" fmla="*/ 211 w 1069"/>
                <a:gd name="T33" fmla="*/ 469 h 946"/>
                <a:gd name="T34" fmla="*/ 227 w 1069"/>
                <a:gd name="T35" fmla="*/ 454 h 946"/>
                <a:gd name="T36" fmla="*/ 247 w 1069"/>
                <a:gd name="T37" fmla="*/ 434 h 946"/>
                <a:gd name="T38" fmla="*/ 265 w 1069"/>
                <a:gd name="T39" fmla="*/ 417 h 946"/>
                <a:gd name="T40" fmla="*/ 284 w 1069"/>
                <a:gd name="T41" fmla="*/ 402 h 946"/>
                <a:gd name="T42" fmla="*/ 304 w 1069"/>
                <a:gd name="T43" fmla="*/ 385 h 946"/>
                <a:gd name="T44" fmla="*/ 319 w 1069"/>
                <a:gd name="T45" fmla="*/ 372 h 946"/>
                <a:gd name="T46" fmla="*/ 339 w 1069"/>
                <a:gd name="T47" fmla="*/ 358 h 946"/>
                <a:gd name="T48" fmla="*/ 357 w 1069"/>
                <a:gd name="T49" fmla="*/ 344 h 946"/>
                <a:gd name="T50" fmla="*/ 380 w 1069"/>
                <a:gd name="T51" fmla="*/ 327 h 946"/>
                <a:gd name="T52" fmla="*/ 400 w 1069"/>
                <a:gd name="T53" fmla="*/ 315 h 946"/>
                <a:gd name="T54" fmla="*/ 422 w 1069"/>
                <a:gd name="T55" fmla="*/ 298 h 946"/>
                <a:gd name="T56" fmla="*/ 449 w 1069"/>
                <a:gd name="T57" fmla="*/ 282 h 946"/>
                <a:gd name="T58" fmla="*/ 472 w 1069"/>
                <a:gd name="T59" fmla="*/ 267 h 946"/>
                <a:gd name="T60" fmla="*/ 497 w 1069"/>
                <a:gd name="T61" fmla="*/ 251 h 946"/>
                <a:gd name="T62" fmla="*/ 524 w 1069"/>
                <a:gd name="T63" fmla="*/ 236 h 946"/>
                <a:gd name="T64" fmla="*/ 551 w 1069"/>
                <a:gd name="T65" fmla="*/ 223 h 946"/>
                <a:gd name="T66" fmla="*/ 580 w 1069"/>
                <a:gd name="T67" fmla="*/ 208 h 946"/>
                <a:gd name="T68" fmla="*/ 605 w 1069"/>
                <a:gd name="T69" fmla="*/ 198 h 946"/>
                <a:gd name="T70" fmla="*/ 629 w 1069"/>
                <a:gd name="T71" fmla="*/ 187 h 946"/>
                <a:gd name="T72" fmla="*/ 656 w 1069"/>
                <a:gd name="T73" fmla="*/ 177 h 946"/>
                <a:gd name="T74" fmla="*/ 675 w 1069"/>
                <a:gd name="T75" fmla="*/ 170 h 946"/>
                <a:gd name="T76" fmla="*/ 593 w 1069"/>
                <a:gd name="T77" fmla="*/ 0 h 946"/>
                <a:gd name="T78" fmla="*/ 1068 w 1069"/>
                <a:gd name="T79" fmla="*/ 241 h 946"/>
                <a:gd name="T80" fmla="*/ 945 w 1069"/>
                <a:gd name="T81" fmla="*/ 742 h 946"/>
                <a:gd name="T82" fmla="*/ 868 w 1069"/>
                <a:gd name="T83" fmla="*/ 593 h 946"/>
                <a:gd name="T84" fmla="*/ 836 w 1069"/>
                <a:gd name="T85" fmla="*/ 607 h 946"/>
                <a:gd name="T86" fmla="*/ 806 w 1069"/>
                <a:gd name="T87" fmla="*/ 621 h 946"/>
                <a:gd name="T88" fmla="*/ 773 w 1069"/>
                <a:gd name="T89" fmla="*/ 640 h 946"/>
                <a:gd name="T90" fmla="*/ 737 w 1069"/>
                <a:gd name="T91" fmla="*/ 660 h 946"/>
                <a:gd name="T92" fmla="*/ 710 w 1069"/>
                <a:gd name="T93" fmla="*/ 679 h 946"/>
                <a:gd name="T94" fmla="*/ 683 w 1069"/>
                <a:gd name="T95" fmla="*/ 700 h 946"/>
                <a:gd name="T96" fmla="*/ 654 w 1069"/>
                <a:gd name="T97" fmla="*/ 719 h 946"/>
                <a:gd name="T98" fmla="*/ 631 w 1069"/>
                <a:gd name="T99" fmla="*/ 739 h 946"/>
                <a:gd name="T100" fmla="*/ 609 w 1069"/>
                <a:gd name="T101" fmla="*/ 762 h 946"/>
                <a:gd name="T102" fmla="*/ 585 w 1069"/>
                <a:gd name="T103" fmla="*/ 784 h 946"/>
                <a:gd name="T104" fmla="*/ 563 w 1069"/>
                <a:gd name="T105" fmla="*/ 808 h 946"/>
                <a:gd name="T106" fmla="*/ 543 w 1069"/>
                <a:gd name="T107" fmla="*/ 831 h 946"/>
                <a:gd name="T108" fmla="*/ 525 w 1069"/>
                <a:gd name="T109" fmla="*/ 852 h 946"/>
                <a:gd name="T110" fmla="*/ 506 w 1069"/>
                <a:gd name="T111" fmla="*/ 880 h 946"/>
                <a:gd name="T112" fmla="*/ 488 w 1069"/>
                <a:gd name="T113" fmla="*/ 905 h 946"/>
                <a:gd name="T114" fmla="*/ 478 w 1069"/>
                <a:gd name="T115" fmla="*/ 925 h 946"/>
                <a:gd name="T116" fmla="*/ 466 w 1069"/>
                <a:gd name="T117" fmla="*/ 945 h 946"/>
                <a:gd name="T118" fmla="*/ 0 w 1069"/>
                <a:gd name="T119" fmla="*/ 748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9" h="946">
                  <a:moveTo>
                    <a:pt x="0" y="748"/>
                  </a:moveTo>
                  <a:lnTo>
                    <a:pt x="11" y="729"/>
                  </a:lnTo>
                  <a:lnTo>
                    <a:pt x="20" y="713"/>
                  </a:lnTo>
                  <a:lnTo>
                    <a:pt x="31" y="696"/>
                  </a:lnTo>
                  <a:lnTo>
                    <a:pt x="40" y="680"/>
                  </a:lnTo>
                  <a:lnTo>
                    <a:pt x="51" y="663"/>
                  </a:lnTo>
                  <a:lnTo>
                    <a:pt x="63" y="646"/>
                  </a:lnTo>
                  <a:lnTo>
                    <a:pt x="74" y="630"/>
                  </a:lnTo>
                  <a:lnTo>
                    <a:pt x="85" y="613"/>
                  </a:lnTo>
                  <a:lnTo>
                    <a:pt x="101" y="593"/>
                  </a:lnTo>
                  <a:lnTo>
                    <a:pt x="117" y="574"/>
                  </a:lnTo>
                  <a:lnTo>
                    <a:pt x="129" y="558"/>
                  </a:lnTo>
                  <a:lnTo>
                    <a:pt x="144" y="542"/>
                  </a:lnTo>
                  <a:lnTo>
                    <a:pt x="160" y="524"/>
                  </a:lnTo>
                  <a:lnTo>
                    <a:pt x="176" y="504"/>
                  </a:lnTo>
                  <a:lnTo>
                    <a:pt x="192" y="488"/>
                  </a:lnTo>
                  <a:lnTo>
                    <a:pt x="211" y="469"/>
                  </a:lnTo>
                  <a:lnTo>
                    <a:pt x="227" y="454"/>
                  </a:lnTo>
                  <a:lnTo>
                    <a:pt x="247" y="434"/>
                  </a:lnTo>
                  <a:lnTo>
                    <a:pt x="265" y="417"/>
                  </a:lnTo>
                  <a:lnTo>
                    <a:pt x="284" y="402"/>
                  </a:lnTo>
                  <a:lnTo>
                    <a:pt x="304" y="385"/>
                  </a:lnTo>
                  <a:lnTo>
                    <a:pt x="319" y="372"/>
                  </a:lnTo>
                  <a:lnTo>
                    <a:pt x="339" y="358"/>
                  </a:lnTo>
                  <a:lnTo>
                    <a:pt x="357" y="344"/>
                  </a:lnTo>
                  <a:lnTo>
                    <a:pt x="380" y="327"/>
                  </a:lnTo>
                  <a:lnTo>
                    <a:pt x="400" y="315"/>
                  </a:lnTo>
                  <a:lnTo>
                    <a:pt x="422" y="298"/>
                  </a:lnTo>
                  <a:lnTo>
                    <a:pt x="449" y="282"/>
                  </a:lnTo>
                  <a:lnTo>
                    <a:pt x="472" y="267"/>
                  </a:lnTo>
                  <a:lnTo>
                    <a:pt x="497" y="251"/>
                  </a:lnTo>
                  <a:lnTo>
                    <a:pt x="524" y="236"/>
                  </a:lnTo>
                  <a:lnTo>
                    <a:pt x="551" y="223"/>
                  </a:lnTo>
                  <a:lnTo>
                    <a:pt x="580" y="208"/>
                  </a:lnTo>
                  <a:lnTo>
                    <a:pt x="605" y="198"/>
                  </a:lnTo>
                  <a:lnTo>
                    <a:pt x="629" y="187"/>
                  </a:lnTo>
                  <a:lnTo>
                    <a:pt x="656" y="177"/>
                  </a:lnTo>
                  <a:lnTo>
                    <a:pt x="675" y="170"/>
                  </a:lnTo>
                  <a:lnTo>
                    <a:pt x="593" y="0"/>
                  </a:lnTo>
                  <a:lnTo>
                    <a:pt x="1068" y="241"/>
                  </a:lnTo>
                  <a:lnTo>
                    <a:pt x="945" y="742"/>
                  </a:lnTo>
                  <a:lnTo>
                    <a:pt x="868" y="593"/>
                  </a:lnTo>
                  <a:lnTo>
                    <a:pt x="836" y="607"/>
                  </a:lnTo>
                  <a:lnTo>
                    <a:pt x="806" y="621"/>
                  </a:lnTo>
                  <a:lnTo>
                    <a:pt x="773" y="640"/>
                  </a:lnTo>
                  <a:lnTo>
                    <a:pt x="737" y="660"/>
                  </a:lnTo>
                  <a:lnTo>
                    <a:pt x="710" y="679"/>
                  </a:lnTo>
                  <a:lnTo>
                    <a:pt x="683" y="700"/>
                  </a:lnTo>
                  <a:lnTo>
                    <a:pt x="654" y="719"/>
                  </a:lnTo>
                  <a:lnTo>
                    <a:pt x="631" y="739"/>
                  </a:lnTo>
                  <a:lnTo>
                    <a:pt x="609" y="762"/>
                  </a:lnTo>
                  <a:lnTo>
                    <a:pt x="585" y="784"/>
                  </a:lnTo>
                  <a:lnTo>
                    <a:pt x="563" y="808"/>
                  </a:lnTo>
                  <a:lnTo>
                    <a:pt x="543" y="831"/>
                  </a:lnTo>
                  <a:lnTo>
                    <a:pt x="525" y="852"/>
                  </a:lnTo>
                  <a:lnTo>
                    <a:pt x="506" y="880"/>
                  </a:lnTo>
                  <a:lnTo>
                    <a:pt x="488" y="905"/>
                  </a:lnTo>
                  <a:lnTo>
                    <a:pt x="478" y="925"/>
                  </a:lnTo>
                  <a:lnTo>
                    <a:pt x="466" y="945"/>
                  </a:lnTo>
                  <a:lnTo>
                    <a:pt x="0" y="748"/>
                  </a:lnTo>
                </a:path>
              </a:pathLst>
            </a:custGeom>
            <a:solidFill>
              <a:srgbClr val="00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 rot="19020000">
              <a:off x="299" y="2497"/>
              <a:ext cx="2014" cy="49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 rot="16680000">
              <a:off x="1162" y="1109"/>
              <a:ext cx="1666" cy="964"/>
            </a:xfrm>
            <a:prstGeom prst="rightArrow">
              <a:avLst>
                <a:gd name="adj1" fmla="val 50000"/>
                <a:gd name="adj2" fmla="val 43205"/>
              </a:avLst>
            </a:prstGeom>
            <a:solidFill>
              <a:srgbClr val="66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8" y="2084"/>
              <a:ext cx="933" cy="1025"/>
            </a:xfrm>
            <a:custGeom>
              <a:avLst/>
              <a:gdLst>
                <a:gd name="T0" fmla="*/ 375 w 933"/>
                <a:gd name="T1" fmla="*/ 1024 h 1025"/>
                <a:gd name="T2" fmla="*/ 364 w 933"/>
                <a:gd name="T3" fmla="*/ 1003 h 1025"/>
                <a:gd name="T4" fmla="*/ 355 w 933"/>
                <a:gd name="T5" fmla="*/ 985 h 1025"/>
                <a:gd name="T6" fmla="*/ 344 w 933"/>
                <a:gd name="T7" fmla="*/ 967 h 1025"/>
                <a:gd name="T8" fmla="*/ 336 w 933"/>
                <a:gd name="T9" fmla="*/ 950 h 1025"/>
                <a:gd name="T10" fmla="*/ 326 w 933"/>
                <a:gd name="T11" fmla="*/ 931 h 1025"/>
                <a:gd name="T12" fmla="*/ 317 w 933"/>
                <a:gd name="T13" fmla="*/ 912 h 1025"/>
                <a:gd name="T14" fmla="*/ 309 w 933"/>
                <a:gd name="T15" fmla="*/ 893 h 1025"/>
                <a:gd name="T16" fmla="*/ 299 w 933"/>
                <a:gd name="T17" fmla="*/ 873 h 1025"/>
                <a:gd name="T18" fmla="*/ 291 w 933"/>
                <a:gd name="T19" fmla="*/ 850 h 1025"/>
                <a:gd name="T20" fmla="*/ 281 w 933"/>
                <a:gd name="T21" fmla="*/ 826 h 1025"/>
                <a:gd name="T22" fmla="*/ 274 w 933"/>
                <a:gd name="T23" fmla="*/ 806 h 1025"/>
                <a:gd name="T24" fmla="*/ 268 w 933"/>
                <a:gd name="T25" fmla="*/ 784 h 1025"/>
                <a:gd name="T26" fmla="*/ 260 w 933"/>
                <a:gd name="T27" fmla="*/ 762 h 1025"/>
                <a:gd name="T28" fmla="*/ 251 w 933"/>
                <a:gd name="T29" fmla="*/ 737 h 1025"/>
                <a:gd name="T30" fmla="*/ 245 w 933"/>
                <a:gd name="T31" fmla="*/ 713 h 1025"/>
                <a:gd name="T32" fmla="*/ 238 w 933"/>
                <a:gd name="T33" fmla="*/ 689 h 1025"/>
                <a:gd name="T34" fmla="*/ 233 w 933"/>
                <a:gd name="T35" fmla="*/ 668 h 1025"/>
                <a:gd name="T36" fmla="*/ 226 w 933"/>
                <a:gd name="T37" fmla="*/ 639 h 1025"/>
                <a:gd name="T38" fmla="*/ 220 w 933"/>
                <a:gd name="T39" fmla="*/ 615 h 1025"/>
                <a:gd name="T40" fmla="*/ 217 w 933"/>
                <a:gd name="T41" fmla="*/ 592 h 1025"/>
                <a:gd name="T42" fmla="*/ 213 w 933"/>
                <a:gd name="T43" fmla="*/ 566 h 1025"/>
                <a:gd name="T44" fmla="*/ 209 w 933"/>
                <a:gd name="T45" fmla="*/ 547 h 1025"/>
                <a:gd name="T46" fmla="*/ 207 w 933"/>
                <a:gd name="T47" fmla="*/ 524 h 1025"/>
                <a:gd name="T48" fmla="*/ 204 w 933"/>
                <a:gd name="T49" fmla="*/ 501 h 1025"/>
                <a:gd name="T50" fmla="*/ 202 w 933"/>
                <a:gd name="T51" fmla="*/ 473 h 1025"/>
                <a:gd name="T52" fmla="*/ 199 w 933"/>
                <a:gd name="T53" fmla="*/ 450 h 1025"/>
                <a:gd name="T54" fmla="*/ 198 w 933"/>
                <a:gd name="T55" fmla="*/ 425 h 1025"/>
                <a:gd name="T56" fmla="*/ 197 w 933"/>
                <a:gd name="T57" fmla="*/ 395 h 1025"/>
                <a:gd name="T58" fmla="*/ 196 w 933"/>
                <a:gd name="T59" fmla="*/ 369 h 1025"/>
                <a:gd name="T60" fmla="*/ 196 w 933"/>
                <a:gd name="T61" fmla="*/ 339 h 1025"/>
                <a:gd name="T62" fmla="*/ 196 w 933"/>
                <a:gd name="T63" fmla="*/ 311 h 1025"/>
                <a:gd name="T64" fmla="*/ 199 w 933"/>
                <a:gd name="T65" fmla="*/ 283 h 1025"/>
                <a:gd name="T66" fmla="*/ 202 w 933"/>
                <a:gd name="T67" fmla="*/ 252 h 1025"/>
                <a:gd name="T68" fmla="*/ 206 w 933"/>
                <a:gd name="T69" fmla="*/ 228 h 1025"/>
                <a:gd name="T70" fmla="*/ 207 w 933"/>
                <a:gd name="T71" fmla="*/ 203 h 1025"/>
                <a:gd name="T72" fmla="*/ 212 w 933"/>
                <a:gd name="T73" fmla="*/ 178 h 1025"/>
                <a:gd name="T74" fmla="*/ 0 w 933"/>
                <a:gd name="T75" fmla="*/ 126 h 1025"/>
                <a:gd name="T76" fmla="*/ 508 w 933"/>
                <a:gd name="T77" fmla="*/ 0 h 1025"/>
                <a:gd name="T78" fmla="*/ 932 w 933"/>
                <a:gd name="T79" fmla="*/ 371 h 1025"/>
                <a:gd name="T80" fmla="*/ 697 w 933"/>
                <a:gd name="T81" fmla="*/ 308 h 1025"/>
                <a:gd name="T82" fmla="*/ 693 w 933"/>
                <a:gd name="T83" fmla="*/ 337 h 1025"/>
                <a:gd name="T84" fmla="*/ 690 w 933"/>
                <a:gd name="T85" fmla="*/ 368 h 1025"/>
                <a:gd name="T86" fmla="*/ 688 w 933"/>
                <a:gd name="T87" fmla="*/ 403 h 1025"/>
                <a:gd name="T88" fmla="*/ 688 w 933"/>
                <a:gd name="T89" fmla="*/ 442 h 1025"/>
                <a:gd name="T90" fmla="*/ 689 w 933"/>
                <a:gd name="T91" fmla="*/ 474 h 1025"/>
                <a:gd name="T92" fmla="*/ 693 w 933"/>
                <a:gd name="T93" fmla="*/ 507 h 1025"/>
                <a:gd name="T94" fmla="*/ 696 w 933"/>
                <a:gd name="T95" fmla="*/ 540 h 1025"/>
                <a:gd name="T96" fmla="*/ 703 w 933"/>
                <a:gd name="T97" fmla="*/ 570 h 1025"/>
                <a:gd name="T98" fmla="*/ 710 w 933"/>
                <a:gd name="T99" fmla="*/ 601 h 1025"/>
                <a:gd name="T100" fmla="*/ 718 w 933"/>
                <a:gd name="T101" fmla="*/ 634 h 1025"/>
                <a:gd name="T102" fmla="*/ 728 w 933"/>
                <a:gd name="T103" fmla="*/ 664 h 1025"/>
                <a:gd name="T104" fmla="*/ 736 w 933"/>
                <a:gd name="T105" fmla="*/ 693 h 1025"/>
                <a:gd name="T106" fmla="*/ 746 w 933"/>
                <a:gd name="T107" fmla="*/ 720 h 1025"/>
                <a:gd name="T108" fmla="*/ 760 w 933"/>
                <a:gd name="T109" fmla="*/ 752 h 1025"/>
                <a:gd name="T110" fmla="*/ 775 w 933"/>
                <a:gd name="T111" fmla="*/ 783 h 1025"/>
                <a:gd name="T112" fmla="*/ 787 w 933"/>
                <a:gd name="T113" fmla="*/ 802 h 1025"/>
                <a:gd name="T114" fmla="*/ 798 w 933"/>
                <a:gd name="T115" fmla="*/ 823 h 1025"/>
                <a:gd name="T116" fmla="*/ 375 w 933"/>
                <a:gd name="T117" fmla="*/ 1024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3" h="1025">
                  <a:moveTo>
                    <a:pt x="375" y="1024"/>
                  </a:moveTo>
                  <a:lnTo>
                    <a:pt x="364" y="1003"/>
                  </a:lnTo>
                  <a:lnTo>
                    <a:pt x="355" y="985"/>
                  </a:lnTo>
                  <a:lnTo>
                    <a:pt x="344" y="967"/>
                  </a:lnTo>
                  <a:lnTo>
                    <a:pt x="336" y="950"/>
                  </a:lnTo>
                  <a:lnTo>
                    <a:pt x="326" y="931"/>
                  </a:lnTo>
                  <a:lnTo>
                    <a:pt x="317" y="912"/>
                  </a:lnTo>
                  <a:lnTo>
                    <a:pt x="309" y="893"/>
                  </a:lnTo>
                  <a:lnTo>
                    <a:pt x="299" y="873"/>
                  </a:lnTo>
                  <a:lnTo>
                    <a:pt x="291" y="850"/>
                  </a:lnTo>
                  <a:lnTo>
                    <a:pt x="281" y="826"/>
                  </a:lnTo>
                  <a:lnTo>
                    <a:pt x="274" y="806"/>
                  </a:lnTo>
                  <a:lnTo>
                    <a:pt x="268" y="784"/>
                  </a:lnTo>
                  <a:lnTo>
                    <a:pt x="260" y="762"/>
                  </a:lnTo>
                  <a:lnTo>
                    <a:pt x="251" y="737"/>
                  </a:lnTo>
                  <a:lnTo>
                    <a:pt x="245" y="713"/>
                  </a:lnTo>
                  <a:lnTo>
                    <a:pt x="238" y="689"/>
                  </a:lnTo>
                  <a:lnTo>
                    <a:pt x="233" y="668"/>
                  </a:lnTo>
                  <a:lnTo>
                    <a:pt x="226" y="639"/>
                  </a:lnTo>
                  <a:lnTo>
                    <a:pt x="220" y="615"/>
                  </a:lnTo>
                  <a:lnTo>
                    <a:pt x="217" y="592"/>
                  </a:lnTo>
                  <a:lnTo>
                    <a:pt x="213" y="566"/>
                  </a:lnTo>
                  <a:lnTo>
                    <a:pt x="209" y="547"/>
                  </a:lnTo>
                  <a:lnTo>
                    <a:pt x="207" y="524"/>
                  </a:lnTo>
                  <a:lnTo>
                    <a:pt x="204" y="501"/>
                  </a:lnTo>
                  <a:lnTo>
                    <a:pt x="202" y="473"/>
                  </a:lnTo>
                  <a:lnTo>
                    <a:pt x="199" y="450"/>
                  </a:lnTo>
                  <a:lnTo>
                    <a:pt x="198" y="425"/>
                  </a:lnTo>
                  <a:lnTo>
                    <a:pt x="197" y="395"/>
                  </a:lnTo>
                  <a:lnTo>
                    <a:pt x="196" y="369"/>
                  </a:lnTo>
                  <a:lnTo>
                    <a:pt x="196" y="339"/>
                  </a:lnTo>
                  <a:lnTo>
                    <a:pt x="196" y="311"/>
                  </a:lnTo>
                  <a:lnTo>
                    <a:pt x="199" y="283"/>
                  </a:lnTo>
                  <a:lnTo>
                    <a:pt x="202" y="252"/>
                  </a:lnTo>
                  <a:lnTo>
                    <a:pt x="206" y="228"/>
                  </a:lnTo>
                  <a:lnTo>
                    <a:pt x="207" y="203"/>
                  </a:lnTo>
                  <a:lnTo>
                    <a:pt x="212" y="178"/>
                  </a:lnTo>
                  <a:lnTo>
                    <a:pt x="0" y="126"/>
                  </a:lnTo>
                  <a:lnTo>
                    <a:pt x="508" y="0"/>
                  </a:lnTo>
                  <a:lnTo>
                    <a:pt x="932" y="371"/>
                  </a:lnTo>
                  <a:lnTo>
                    <a:pt x="697" y="308"/>
                  </a:lnTo>
                  <a:lnTo>
                    <a:pt x="693" y="337"/>
                  </a:lnTo>
                  <a:lnTo>
                    <a:pt x="690" y="368"/>
                  </a:lnTo>
                  <a:lnTo>
                    <a:pt x="688" y="403"/>
                  </a:lnTo>
                  <a:lnTo>
                    <a:pt x="688" y="442"/>
                  </a:lnTo>
                  <a:lnTo>
                    <a:pt x="689" y="474"/>
                  </a:lnTo>
                  <a:lnTo>
                    <a:pt x="693" y="507"/>
                  </a:lnTo>
                  <a:lnTo>
                    <a:pt x="696" y="540"/>
                  </a:lnTo>
                  <a:lnTo>
                    <a:pt x="703" y="570"/>
                  </a:lnTo>
                  <a:lnTo>
                    <a:pt x="710" y="601"/>
                  </a:lnTo>
                  <a:lnTo>
                    <a:pt x="718" y="634"/>
                  </a:lnTo>
                  <a:lnTo>
                    <a:pt x="728" y="664"/>
                  </a:lnTo>
                  <a:lnTo>
                    <a:pt x="736" y="693"/>
                  </a:lnTo>
                  <a:lnTo>
                    <a:pt x="746" y="720"/>
                  </a:lnTo>
                  <a:lnTo>
                    <a:pt x="760" y="752"/>
                  </a:lnTo>
                  <a:lnTo>
                    <a:pt x="775" y="783"/>
                  </a:lnTo>
                  <a:lnTo>
                    <a:pt x="787" y="802"/>
                  </a:lnTo>
                  <a:lnTo>
                    <a:pt x="798" y="823"/>
                  </a:lnTo>
                  <a:lnTo>
                    <a:pt x="375" y="1024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36" y="2736"/>
              <a:ext cx="1070" cy="901"/>
            </a:xfrm>
            <a:custGeom>
              <a:avLst/>
              <a:gdLst>
                <a:gd name="T0" fmla="*/ 848 w 1070"/>
                <a:gd name="T1" fmla="*/ 900 h 901"/>
                <a:gd name="T2" fmla="*/ 827 w 1070"/>
                <a:gd name="T3" fmla="*/ 890 h 901"/>
                <a:gd name="T4" fmla="*/ 809 w 1070"/>
                <a:gd name="T5" fmla="*/ 881 h 901"/>
                <a:gd name="T6" fmla="*/ 789 w 1070"/>
                <a:gd name="T7" fmla="*/ 873 h 901"/>
                <a:gd name="T8" fmla="*/ 772 w 1070"/>
                <a:gd name="T9" fmla="*/ 864 h 901"/>
                <a:gd name="T10" fmla="*/ 753 w 1070"/>
                <a:gd name="T11" fmla="*/ 855 h 901"/>
                <a:gd name="T12" fmla="*/ 733 w 1070"/>
                <a:gd name="T13" fmla="*/ 845 h 901"/>
                <a:gd name="T14" fmla="*/ 715 w 1070"/>
                <a:gd name="T15" fmla="*/ 834 h 901"/>
                <a:gd name="T16" fmla="*/ 696 w 1070"/>
                <a:gd name="T17" fmla="*/ 824 h 901"/>
                <a:gd name="T18" fmla="*/ 675 w 1070"/>
                <a:gd name="T19" fmla="*/ 811 h 901"/>
                <a:gd name="T20" fmla="*/ 652 w 1070"/>
                <a:gd name="T21" fmla="*/ 797 h 901"/>
                <a:gd name="T22" fmla="*/ 635 w 1070"/>
                <a:gd name="T23" fmla="*/ 786 h 901"/>
                <a:gd name="T24" fmla="*/ 616 w 1070"/>
                <a:gd name="T25" fmla="*/ 772 h 901"/>
                <a:gd name="T26" fmla="*/ 596 w 1070"/>
                <a:gd name="T27" fmla="*/ 759 h 901"/>
                <a:gd name="T28" fmla="*/ 574 w 1070"/>
                <a:gd name="T29" fmla="*/ 744 h 901"/>
                <a:gd name="T30" fmla="*/ 554 w 1070"/>
                <a:gd name="T31" fmla="*/ 729 h 901"/>
                <a:gd name="T32" fmla="*/ 534 w 1070"/>
                <a:gd name="T33" fmla="*/ 714 h 901"/>
                <a:gd name="T34" fmla="*/ 518 w 1070"/>
                <a:gd name="T35" fmla="*/ 700 h 901"/>
                <a:gd name="T36" fmla="*/ 494 w 1070"/>
                <a:gd name="T37" fmla="*/ 680 h 901"/>
                <a:gd name="T38" fmla="*/ 475 w 1070"/>
                <a:gd name="T39" fmla="*/ 665 h 901"/>
                <a:gd name="T40" fmla="*/ 459 w 1070"/>
                <a:gd name="T41" fmla="*/ 649 h 901"/>
                <a:gd name="T42" fmla="*/ 439 w 1070"/>
                <a:gd name="T43" fmla="*/ 631 h 901"/>
                <a:gd name="T44" fmla="*/ 425 w 1070"/>
                <a:gd name="T45" fmla="*/ 617 h 901"/>
                <a:gd name="T46" fmla="*/ 409 w 1070"/>
                <a:gd name="T47" fmla="*/ 600 h 901"/>
                <a:gd name="T48" fmla="*/ 393 w 1070"/>
                <a:gd name="T49" fmla="*/ 583 h 901"/>
                <a:gd name="T50" fmla="*/ 374 w 1070"/>
                <a:gd name="T51" fmla="*/ 562 h 901"/>
                <a:gd name="T52" fmla="*/ 358 w 1070"/>
                <a:gd name="T53" fmla="*/ 545 h 901"/>
                <a:gd name="T54" fmla="*/ 342 w 1070"/>
                <a:gd name="T55" fmla="*/ 526 h 901"/>
                <a:gd name="T56" fmla="*/ 322 w 1070"/>
                <a:gd name="T57" fmla="*/ 503 h 901"/>
                <a:gd name="T58" fmla="*/ 306 w 1070"/>
                <a:gd name="T59" fmla="*/ 482 h 901"/>
                <a:gd name="T60" fmla="*/ 288 w 1070"/>
                <a:gd name="T61" fmla="*/ 459 h 901"/>
                <a:gd name="T62" fmla="*/ 272 w 1070"/>
                <a:gd name="T63" fmla="*/ 436 h 901"/>
                <a:gd name="T64" fmla="*/ 256 w 1070"/>
                <a:gd name="T65" fmla="*/ 412 h 901"/>
                <a:gd name="T66" fmla="*/ 240 w 1070"/>
                <a:gd name="T67" fmla="*/ 386 h 901"/>
                <a:gd name="T68" fmla="*/ 229 w 1070"/>
                <a:gd name="T69" fmla="*/ 364 h 901"/>
                <a:gd name="T70" fmla="*/ 215 w 1070"/>
                <a:gd name="T71" fmla="*/ 343 h 901"/>
                <a:gd name="T72" fmla="*/ 203 w 1070"/>
                <a:gd name="T73" fmla="*/ 320 h 901"/>
                <a:gd name="T74" fmla="*/ 0 w 1070"/>
                <a:gd name="T75" fmla="*/ 405 h 901"/>
                <a:gd name="T76" fmla="*/ 336 w 1070"/>
                <a:gd name="T77" fmla="*/ 0 h 901"/>
                <a:gd name="T78" fmla="*/ 904 w 1070"/>
                <a:gd name="T79" fmla="*/ 43 h 901"/>
                <a:gd name="T80" fmla="*/ 675 w 1070"/>
                <a:gd name="T81" fmla="*/ 133 h 901"/>
                <a:gd name="T82" fmla="*/ 690 w 1070"/>
                <a:gd name="T83" fmla="*/ 159 h 901"/>
                <a:gd name="T84" fmla="*/ 706 w 1070"/>
                <a:gd name="T85" fmla="*/ 186 h 901"/>
                <a:gd name="T86" fmla="*/ 726 w 1070"/>
                <a:gd name="T87" fmla="*/ 215 h 901"/>
                <a:gd name="T88" fmla="*/ 750 w 1070"/>
                <a:gd name="T89" fmla="*/ 247 h 901"/>
                <a:gd name="T90" fmla="*/ 770 w 1070"/>
                <a:gd name="T91" fmla="*/ 271 h 901"/>
                <a:gd name="T92" fmla="*/ 793 w 1070"/>
                <a:gd name="T93" fmla="*/ 295 h 901"/>
                <a:gd name="T94" fmla="*/ 816 w 1070"/>
                <a:gd name="T95" fmla="*/ 320 h 901"/>
                <a:gd name="T96" fmla="*/ 839 w 1070"/>
                <a:gd name="T97" fmla="*/ 341 h 901"/>
                <a:gd name="T98" fmla="*/ 864 w 1070"/>
                <a:gd name="T99" fmla="*/ 360 h 901"/>
                <a:gd name="T100" fmla="*/ 890 w 1070"/>
                <a:gd name="T101" fmla="*/ 382 h 901"/>
                <a:gd name="T102" fmla="*/ 916 w 1070"/>
                <a:gd name="T103" fmla="*/ 400 h 901"/>
                <a:gd name="T104" fmla="*/ 941 w 1070"/>
                <a:gd name="T105" fmla="*/ 419 h 901"/>
                <a:gd name="T106" fmla="*/ 965 w 1070"/>
                <a:gd name="T107" fmla="*/ 434 h 901"/>
                <a:gd name="T108" fmla="*/ 996 w 1070"/>
                <a:gd name="T109" fmla="*/ 451 h 901"/>
                <a:gd name="T110" fmla="*/ 1026 w 1070"/>
                <a:gd name="T111" fmla="*/ 468 h 901"/>
                <a:gd name="T112" fmla="*/ 1048 w 1070"/>
                <a:gd name="T113" fmla="*/ 476 h 901"/>
                <a:gd name="T114" fmla="*/ 1069 w 1070"/>
                <a:gd name="T115" fmla="*/ 486 h 901"/>
                <a:gd name="T116" fmla="*/ 848 w 1070"/>
                <a:gd name="T117" fmla="*/ 90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901">
                  <a:moveTo>
                    <a:pt x="848" y="900"/>
                  </a:moveTo>
                  <a:lnTo>
                    <a:pt x="827" y="890"/>
                  </a:lnTo>
                  <a:lnTo>
                    <a:pt x="809" y="881"/>
                  </a:lnTo>
                  <a:lnTo>
                    <a:pt x="789" y="873"/>
                  </a:lnTo>
                  <a:lnTo>
                    <a:pt x="772" y="864"/>
                  </a:lnTo>
                  <a:lnTo>
                    <a:pt x="753" y="855"/>
                  </a:lnTo>
                  <a:lnTo>
                    <a:pt x="733" y="845"/>
                  </a:lnTo>
                  <a:lnTo>
                    <a:pt x="715" y="834"/>
                  </a:lnTo>
                  <a:lnTo>
                    <a:pt x="696" y="824"/>
                  </a:lnTo>
                  <a:lnTo>
                    <a:pt x="675" y="811"/>
                  </a:lnTo>
                  <a:lnTo>
                    <a:pt x="652" y="797"/>
                  </a:lnTo>
                  <a:lnTo>
                    <a:pt x="635" y="786"/>
                  </a:lnTo>
                  <a:lnTo>
                    <a:pt x="616" y="772"/>
                  </a:lnTo>
                  <a:lnTo>
                    <a:pt x="596" y="759"/>
                  </a:lnTo>
                  <a:lnTo>
                    <a:pt x="574" y="744"/>
                  </a:lnTo>
                  <a:lnTo>
                    <a:pt x="554" y="729"/>
                  </a:lnTo>
                  <a:lnTo>
                    <a:pt x="534" y="714"/>
                  </a:lnTo>
                  <a:lnTo>
                    <a:pt x="518" y="700"/>
                  </a:lnTo>
                  <a:lnTo>
                    <a:pt x="494" y="680"/>
                  </a:lnTo>
                  <a:lnTo>
                    <a:pt x="475" y="665"/>
                  </a:lnTo>
                  <a:lnTo>
                    <a:pt x="459" y="649"/>
                  </a:lnTo>
                  <a:lnTo>
                    <a:pt x="439" y="631"/>
                  </a:lnTo>
                  <a:lnTo>
                    <a:pt x="425" y="617"/>
                  </a:lnTo>
                  <a:lnTo>
                    <a:pt x="409" y="600"/>
                  </a:lnTo>
                  <a:lnTo>
                    <a:pt x="393" y="583"/>
                  </a:lnTo>
                  <a:lnTo>
                    <a:pt x="374" y="562"/>
                  </a:lnTo>
                  <a:lnTo>
                    <a:pt x="358" y="545"/>
                  </a:lnTo>
                  <a:lnTo>
                    <a:pt x="342" y="526"/>
                  </a:lnTo>
                  <a:lnTo>
                    <a:pt x="322" y="503"/>
                  </a:lnTo>
                  <a:lnTo>
                    <a:pt x="306" y="482"/>
                  </a:lnTo>
                  <a:lnTo>
                    <a:pt x="288" y="459"/>
                  </a:lnTo>
                  <a:lnTo>
                    <a:pt x="272" y="436"/>
                  </a:lnTo>
                  <a:lnTo>
                    <a:pt x="256" y="412"/>
                  </a:lnTo>
                  <a:lnTo>
                    <a:pt x="240" y="386"/>
                  </a:lnTo>
                  <a:lnTo>
                    <a:pt x="229" y="364"/>
                  </a:lnTo>
                  <a:lnTo>
                    <a:pt x="215" y="343"/>
                  </a:lnTo>
                  <a:lnTo>
                    <a:pt x="203" y="320"/>
                  </a:lnTo>
                  <a:lnTo>
                    <a:pt x="0" y="405"/>
                  </a:lnTo>
                  <a:lnTo>
                    <a:pt x="336" y="0"/>
                  </a:lnTo>
                  <a:lnTo>
                    <a:pt x="904" y="43"/>
                  </a:lnTo>
                  <a:lnTo>
                    <a:pt x="675" y="133"/>
                  </a:lnTo>
                  <a:lnTo>
                    <a:pt x="690" y="159"/>
                  </a:lnTo>
                  <a:lnTo>
                    <a:pt x="706" y="186"/>
                  </a:lnTo>
                  <a:lnTo>
                    <a:pt x="726" y="215"/>
                  </a:lnTo>
                  <a:lnTo>
                    <a:pt x="750" y="247"/>
                  </a:lnTo>
                  <a:lnTo>
                    <a:pt x="770" y="271"/>
                  </a:lnTo>
                  <a:lnTo>
                    <a:pt x="793" y="295"/>
                  </a:lnTo>
                  <a:lnTo>
                    <a:pt x="816" y="320"/>
                  </a:lnTo>
                  <a:lnTo>
                    <a:pt x="839" y="341"/>
                  </a:lnTo>
                  <a:lnTo>
                    <a:pt x="864" y="360"/>
                  </a:lnTo>
                  <a:lnTo>
                    <a:pt x="890" y="382"/>
                  </a:lnTo>
                  <a:lnTo>
                    <a:pt x="916" y="400"/>
                  </a:lnTo>
                  <a:lnTo>
                    <a:pt x="941" y="419"/>
                  </a:lnTo>
                  <a:lnTo>
                    <a:pt x="965" y="434"/>
                  </a:lnTo>
                  <a:lnTo>
                    <a:pt x="996" y="451"/>
                  </a:lnTo>
                  <a:lnTo>
                    <a:pt x="1026" y="468"/>
                  </a:lnTo>
                  <a:lnTo>
                    <a:pt x="1048" y="476"/>
                  </a:lnTo>
                  <a:lnTo>
                    <a:pt x="1069" y="486"/>
                  </a:lnTo>
                  <a:lnTo>
                    <a:pt x="848" y="900"/>
                  </a:lnTo>
                </a:path>
              </a:pathLst>
            </a:custGeom>
            <a:solidFill>
              <a:srgbClr val="FF0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2335" y="3044"/>
              <a:ext cx="1163" cy="823"/>
            </a:xfrm>
            <a:custGeom>
              <a:avLst/>
              <a:gdLst>
                <a:gd name="T0" fmla="*/ 465 w 1163"/>
                <a:gd name="T1" fmla="*/ 0 h 823"/>
                <a:gd name="T2" fmla="*/ 369 w 1163"/>
                <a:gd name="T3" fmla="*/ 212 h 823"/>
                <a:gd name="T4" fmla="*/ 391 w 1163"/>
                <a:gd name="T5" fmla="*/ 221 h 823"/>
                <a:gd name="T6" fmla="*/ 411 w 1163"/>
                <a:gd name="T7" fmla="*/ 225 h 823"/>
                <a:gd name="T8" fmla="*/ 435 w 1163"/>
                <a:gd name="T9" fmla="*/ 231 h 823"/>
                <a:gd name="T10" fmla="*/ 461 w 1163"/>
                <a:gd name="T11" fmla="*/ 238 h 823"/>
                <a:gd name="T12" fmla="*/ 492 w 1163"/>
                <a:gd name="T13" fmla="*/ 242 h 823"/>
                <a:gd name="T14" fmla="*/ 519 w 1163"/>
                <a:gd name="T15" fmla="*/ 246 h 823"/>
                <a:gd name="T16" fmla="*/ 547 w 1163"/>
                <a:gd name="T17" fmla="*/ 250 h 823"/>
                <a:gd name="T18" fmla="*/ 578 w 1163"/>
                <a:gd name="T19" fmla="*/ 254 h 823"/>
                <a:gd name="T20" fmla="*/ 611 w 1163"/>
                <a:gd name="T21" fmla="*/ 256 h 823"/>
                <a:gd name="T22" fmla="*/ 670 w 1163"/>
                <a:gd name="T23" fmla="*/ 256 h 823"/>
                <a:gd name="T24" fmla="*/ 703 w 1163"/>
                <a:gd name="T25" fmla="*/ 255 h 823"/>
                <a:gd name="T26" fmla="*/ 730 w 1163"/>
                <a:gd name="T27" fmla="*/ 252 h 823"/>
                <a:gd name="T28" fmla="*/ 759 w 1163"/>
                <a:gd name="T29" fmla="*/ 248 h 823"/>
                <a:gd name="T30" fmla="*/ 789 w 1163"/>
                <a:gd name="T31" fmla="*/ 244 h 823"/>
                <a:gd name="T32" fmla="*/ 815 w 1163"/>
                <a:gd name="T33" fmla="*/ 240 h 823"/>
                <a:gd name="T34" fmla="*/ 848 w 1163"/>
                <a:gd name="T35" fmla="*/ 233 h 823"/>
                <a:gd name="T36" fmla="*/ 879 w 1163"/>
                <a:gd name="T37" fmla="*/ 224 h 823"/>
                <a:gd name="T38" fmla="*/ 1162 w 1163"/>
                <a:gd name="T39" fmla="*/ 621 h 823"/>
                <a:gd name="T40" fmla="*/ 1135 w 1163"/>
                <a:gd name="T41" fmla="*/ 631 h 823"/>
                <a:gd name="T42" fmla="*/ 1108 w 1163"/>
                <a:gd name="T43" fmla="*/ 639 h 823"/>
                <a:gd name="T44" fmla="*/ 1085 w 1163"/>
                <a:gd name="T45" fmla="*/ 646 h 823"/>
                <a:gd name="T46" fmla="*/ 1060 w 1163"/>
                <a:gd name="T47" fmla="*/ 654 h 823"/>
                <a:gd name="T48" fmla="*/ 1037 w 1163"/>
                <a:gd name="T49" fmla="*/ 660 h 823"/>
                <a:gd name="T50" fmla="*/ 1012 w 1163"/>
                <a:gd name="T51" fmla="*/ 667 h 823"/>
                <a:gd name="T52" fmla="*/ 990 w 1163"/>
                <a:gd name="T53" fmla="*/ 673 h 823"/>
                <a:gd name="T54" fmla="*/ 966 w 1163"/>
                <a:gd name="T55" fmla="*/ 677 h 823"/>
                <a:gd name="T56" fmla="*/ 943 w 1163"/>
                <a:gd name="T57" fmla="*/ 682 h 823"/>
                <a:gd name="T58" fmla="*/ 917 w 1163"/>
                <a:gd name="T59" fmla="*/ 688 h 823"/>
                <a:gd name="T60" fmla="*/ 887 w 1163"/>
                <a:gd name="T61" fmla="*/ 691 h 823"/>
                <a:gd name="T62" fmla="*/ 862 w 1163"/>
                <a:gd name="T63" fmla="*/ 697 h 823"/>
                <a:gd name="T64" fmla="*/ 834 w 1163"/>
                <a:gd name="T65" fmla="*/ 701 h 823"/>
                <a:gd name="T66" fmla="*/ 806 w 1163"/>
                <a:gd name="T67" fmla="*/ 705 h 823"/>
                <a:gd name="T68" fmla="*/ 775 w 1163"/>
                <a:gd name="T69" fmla="*/ 708 h 823"/>
                <a:gd name="T70" fmla="*/ 742 w 1163"/>
                <a:gd name="T71" fmla="*/ 709 h 823"/>
                <a:gd name="T72" fmla="*/ 711 w 1163"/>
                <a:gd name="T73" fmla="*/ 711 h 823"/>
                <a:gd name="T74" fmla="*/ 680 w 1163"/>
                <a:gd name="T75" fmla="*/ 711 h 823"/>
                <a:gd name="T76" fmla="*/ 647 w 1163"/>
                <a:gd name="T77" fmla="*/ 711 h 823"/>
                <a:gd name="T78" fmla="*/ 606 w 1163"/>
                <a:gd name="T79" fmla="*/ 711 h 823"/>
                <a:gd name="T80" fmla="*/ 568 w 1163"/>
                <a:gd name="T81" fmla="*/ 710 h 823"/>
                <a:gd name="T82" fmla="*/ 543 w 1163"/>
                <a:gd name="T83" fmla="*/ 709 h 823"/>
                <a:gd name="T84" fmla="*/ 513 w 1163"/>
                <a:gd name="T85" fmla="*/ 708 h 823"/>
                <a:gd name="T86" fmla="*/ 484 w 1163"/>
                <a:gd name="T87" fmla="*/ 705 h 823"/>
                <a:gd name="T88" fmla="*/ 449 w 1163"/>
                <a:gd name="T89" fmla="*/ 700 h 823"/>
                <a:gd name="T90" fmla="*/ 420 w 1163"/>
                <a:gd name="T91" fmla="*/ 695 h 823"/>
                <a:gd name="T92" fmla="*/ 391 w 1163"/>
                <a:gd name="T93" fmla="*/ 691 h 823"/>
                <a:gd name="T94" fmla="*/ 356 w 1163"/>
                <a:gd name="T95" fmla="*/ 684 h 823"/>
                <a:gd name="T96" fmla="*/ 331 w 1163"/>
                <a:gd name="T97" fmla="*/ 678 h 823"/>
                <a:gd name="T98" fmla="*/ 297 w 1163"/>
                <a:gd name="T99" fmla="*/ 673 h 823"/>
                <a:gd name="T100" fmla="*/ 269 w 1163"/>
                <a:gd name="T101" fmla="*/ 665 h 823"/>
                <a:gd name="T102" fmla="*/ 239 w 1163"/>
                <a:gd name="T103" fmla="*/ 657 h 823"/>
                <a:gd name="T104" fmla="*/ 210 w 1163"/>
                <a:gd name="T105" fmla="*/ 648 h 823"/>
                <a:gd name="T106" fmla="*/ 172 w 1163"/>
                <a:gd name="T107" fmla="*/ 636 h 823"/>
                <a:gd name="T108" fmla="*/ 85 w 1163"/>
                <a:gd name="T109" fmla="*/ 822 h 823"/>
                <a:gd name="T110" fmla="*/ 0 w 1163"/>
                <a:gd name="T111" fmla="*/ 295 h 823"/>
                <a:gd name="T112" fmla="*/ 465 w 1163"/>
                <a:gd name="T11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63" h="823">
                  <a:moveTo>
                    <a:pt x="465" y="0"/>
                  </a:moveTo>
                  <a:lnTo>
                    <a:pt x="369" y="212"/>
                  </a:lnTo>
                  <a:lnTo>
                    <a:pt x="391" y="221"/>
                  </a:lnTo>
                  <a:lnTo>
                    <a:pt x="411" y="225"/>
                  </a:lnTo>
                  <a:lnTo>
                    <a:pt x="435" y="231"/>
                  </a:lnTo>
                  <a:lnTo>
                    <a:pt x="461" y="238"/>
                  </a:lnTo>
                  <a:lnTo>
                    <a:pt x="492" y="242"/>
                  </a:lnTo>
                  <a:lnTo>
                    <a:pt x="519" y="246"/>
                  </a:lnTo>
                  <a:lnTo>
                    <a:pt x="547" y="250"/>
                  </a:lnTo>
                  <a:lnTo>
                    <a:pt x="578" y="254"/>
                  </a:lnTo>
                  <a:lnTo>
                    <a:pt x="611" y="256"/>
                  </a:lnTo>
                  <a:lnTo>
                    <a:pt x="670" y="256"/>
                  </a:lnTo>
                  <a:lnTo>
                    <a:pt x="703" y="255"/>
                  </a:lnTo>
                  <a:lnTo>
                    <a:pt x="730" y="252"/>
                  </a:lnTo>
                  <a:lnTo>
                    <a:pt x="759" y="248"/>
                  </a:lnTo>
                  <a:lnTo>
                    <a:pt x="789" y="244"/>
                  </a:lnTo>
                  <a:lnTo>
                    <a:pt x="815" y="240"/>
                  </a:lnTo>
                  <a:lnTo>
                    <a:pt x="848" y="233"/>
                  </a:lnTo>
                  <a:lnTo>
                    <a:pt x="879" y="224"/>
                  </a:lnTo>
                  <a:lnTo>
                    <a:pt x="1162" y="621"/>
                  </a:lnTo>
                  <a:lnTo>
                    <a:pt x="1135" y="631"/>
                  </a:lnTo>
                  <a:lnTo>
                    <a:pt x="1108" y="639"/>
                  </a:lnTo>
                  <a:lnTo>
                    <a:pt x="1085" y="646"/>
                  </a:lnTo>
                  <a:lnTo>
                    <a:pt x="1060" y="654"/>
                  </a:lnTo>
                  <a:lnTo>
                    <a:pt x="1037" y="660"/>
                  </a:lnTo>
                  <a:lnTo>
                    <a:pt x="1012" y="667"/>
                  </a:lnTo>
                  <a:lnTo>
                    <a:pt x="990" y="673"/>
                  </a:lnTo>
                  <a:lnTo>
                    <a:pt x="966" y="677"/>
                  </a:lnTo>
                  <a:lnTo>
                    <a:pt x="943" y="682"/>
                  </a:lnTo>
                  <a:lnTo>
                    <a:pt x="917" y="688"/>
                  </a:lnTo>
                  <a:lnTo>
                    <a:pt x="887" y="691"/>
                  </a:lnTo>
                  <a:lnTo>
                    <a:pt x="862" y="697"/>
                  </a:lnTo>
                  <a:lnTo>
                    <a:pt x="834" y="701"/>
                  </a:lnTo>
                  <a:lnTo>
                    <a:pt x="806" y="705"/>
                  </a:lnTo>
                  <a:lnTo>
                    <a:pt x="775" y="708"/>
                  </a:lnTo>
                  <a:lnTo>
                    <a:pt x="742" y="709"/>
                  </a:lnTo>
                  <a:lnTo>
                    <a:pt x="711" y="711"/>
                  </a:lnTo>
                  <a:lnTo>
                    <a:pt x="680" y="711"/>
                  </a:lnTo>
                  <a:lnTo>
                    <a:pt x="647" y="711"/>
                  </a:lnTo>
                  <a:lnTo>
                    <a:pt x="606" y="711"/>
                  </a:lnTo>
                  <a:lnTo>
                    <a:pt x="568" y="710"/>
                  </a:lnTo>
                  <a:lnTo>
                    <a:pt x="543" y="709"/>
                  </a:lnTo>
                  <a:lnTo>
                    <a:pt x="513" y="708"/>
                  </a:lnTo>
                  <a:lnTo>
                    <a:pt x="484" y="705"/>
                  </a:lnTo>
                  <a:lnTo>
                    <a:pt x="449" y="700"/>
                  </a:lnTo>
                  <a:lnTo>
                    <a:pt x="420" y="695"/>
                  </a:lnTo>
                  <a:lnTo>
                    <a:pt x="391" y="691"/>
                  </a:lnTo>
                  <a:lnTo>
                    <a:pt x="356" y="684"/>
                  </a:lnTo>
                  <a:lnTo>
                    <a:pt x="331" y="678"/>
                  </a:lnTo>
                  <a:lnTo>
                    <a:pt x="297" y="673"/>
                  </a:lnTo>
                  <a:lnTo>
                    <a:pt x="269" y="665"/>
                  </a:lnTo>
                  <a:lnTo>
                    <a:pt x="239" y="657"/>
                  </a:lnTo>
                  <a:lnTo>
                    <a:pt x="210" y="648"/>
                  </a:lnTo>
                  <a:lnTo>
                    <a:pt x="172" y="636"/>
                  </a:lnTo>
                  <a:lnTo>
                    <a:pt x="85" y="822"/>
                  </a:lnTo>
                  <a:lnTo>
                    <a:pt x="0" y="295"/>
                  </a:lnTo>
                  <a:lnTo>
                    <a:pt x="465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3174" y="2883"/>
              <a:ext cx="1008" cy="894"/>
            </a:xfrm>
            <a:custGeom>
              <a:avLst/>
              <a:gdLst>
                <a:gd name="T0" fmla="*/ 1007 w 1008"/>
                <a:gd name="T1" fmla="*/ 196 h 894"/>
                <a:gd name="T2" fmla="*/ 995 w 1008"/>
                <a:gd name="T3" fmla="*/ 215 h 894"/>
                <a:gd name="T4" fmla="*/ 987 w 1008"/>
                <a:gd name="T5" fmla="*/ 232 h 894"/>
                <a:gd name="T6" fmla="*/ 975 w 1008"/>
                <a:gd name="T7" fmla="*/ 249 h 894"/>
                <a:gd name="T8" fmla="*/ 967 w 1008"/>
                <a:gd name="T9" fmla="*/ 264 h 894"/>
                <a:gd name="T10" fmla="*/ 956 w 1008"/>
                <a:gd name="T11" fmla="*/ 281 h 894"/>
                <a:gd name="T12" fmla="*/ 944 w 1008"/>
                <a:gd name="T13" fmla="*/ 298 h 894"/>
                <a:gd name="T14" fmla="*/ 933 w 1008"/>
                <a:gd name="T15" fmla="*/ 314 h 894"/>
                <a:gd name="T16" fmla="*/ 921 w 1008"/>
                <a:gd name="T17" fmla="*/ 332 h 894"/>
                <a:gd name="T18" fmla="*/ 905 w 1008"/>
                <a:gd name="T19" fmla="*/ 350 h 894"/>
                <a:gd name="T20" fmla="*/ 890 w 1008"/>
                <a:gd name="T21" fmla="*/ 369 h 894"/>
                <a:gd name="T22" fmla="*/ 878 w 1008"/>
                <a:gd name="T23" fmla="*/ 385 h 894"/>
                <a:gd name="T24" fmla="*/ 863 w 1008"/>
                <a:gd name="T25" fmla="*/ 401 h 894"/>
                <a:gd name="T26" fmla="*/ 846 w 1008"/>
                <a:gd name="T27" fmla="*/ 420 h 894"/>
                <a:gd name="T28" fmla="*/ 830 w 1008"/>
                <a:gd name="T29" fmla="*/ 440 h 894"/>
                <a:gd name="T30" fmla="*/ 814 w 1008"/>
                <a:gd name="T31" fmla="*/ 457 h 894"/>
                <a:gd name="T32" fmla="*/ 796 w 1008"/>
                <a:gd name="T33" fmla="*/ 475 h 894"/>
                <a:gd name="T34" fmla="*/ 780 w 1008"/>
                <a:gd name="T35" fmla="*/ 489 h 894"/>
                <a:gd name="T36" fmla="*/ 759 w 1008"/>
                <a:gd name="T37" fmla="*/ 510 h 894"/>
                <a:gd name="T38" fmla="*/ 741 w 1008"/>
                <a:gd name="T39" fmla="*/ 527 h 894"/>
                <a:gd name="T40" fmla="*/ 722 w 1008"/>
                <a:gd name="T41" fmla="*/ 542 h 894"/>
                <a:gd name="T42" fmla="*/ 702 w 1008"/>
                <a:gd name="T43" fmla="*/ 559 h 894"/>
                <a:gd name="T44" fmla="*/ 687 w 1008"/>
                <a:gd name="T45" fmla="*/ 571 h 894"/>
                <a:gd name="T46" fmla="*/ 668 w 1008"/>
                <a:gd name="T47" fmla="*/ 586 h 894"/>
                <a:gd name="T48" fmla="*/ 648 w 1008"/>
                <a:gd name="T49" fmla="*/ 600 h 894"/>
                <a:gd name="T50" fmla="*/ 627 w 1008"/>
                <a:gd name="T51" fmla="*/ 616 h 894"/>
                <a:gd name="T52" fmla="*/ 608 w 1008"/>
                <a:gd name="T53" fmla="*/ 630 h 894"/>
                <a:gd name="T54" fmla="*/ 585 w 1008"/>
                <a:gd name="T55" fmla="*/ 644 h 894"/>
                <a:gd name="T56" fmla="*/ 558 w 1008"/>
                <a:gd name="T57" fmla="*/ 661 h 894"/>
                <a:gd name="T58" fmla="*/ 534 w 1008"/>
                <a:gd name="T59" fmla="*/ 676 h 894"/>
                <a:gd name="T60" fmla="*/ 510 w 1008"/>
                <a:gd name="T61" fmla="*/ 692 h 894"/>
                <a:gd name="T62" fmla="*/ 484 w 1008"/>
                <a:gd name="T63" fmla="*/ 707 h 894"/>
                <a:gd name="T64" fmla="*/ 456 w 1008"/>
                <a:gd name="T65" fmla="*/ 721 h 894"/>
                <a:gd name="T66" fmla="*/ 595 w 1008"/>
                <a:gd name="T67" fmla="*/ 893 h 894"/>
                <a:gd name="T68" fmla="*/ 42 w 1008"/>
                <a:gd name="T69" fmla="*/ 672 h 894"/>
                <a:gd name="T70" fmla="*/ 0 w 1008"/>
                <a:gd name="T71" fmla="*/ 236 h 894"/>
                <a:gd name="T72" fmla="*/ 116 w 1008"/>
                <a:gd name="T73" fmla="*/ 360 h 894"/>
                <a:gd name="T74" fmla="*/ 142 w 1008"/>
                <a:gd name="T75" fmla="*/ 349 h 894"/>
                <a:gd name="T76" fmla="*/ 168 w 1008"/>
                <a:gd name="T77" fmla="*/ 336 h 894"/>
                <a:gd name="T78" fmla="*/ 202 w 1008"/>
                <a:gd name="T79" fmla="*/ 322 h 894"/>
                <a:gd name="T80" fmla="*/ 236 w 1008"/>
                <a:gd name="T81" fmla="*/ 305 h 894"/>
                <a:gd name="T82" fmla="*/ 269 w 1008"/>
                <a:gd name="T83" fmla="*/ 284 h 894"/>
                <a:gd name="T84" fmla="*/ 299 w 1008"/>
                <a:gd name="T85" fmla="*/ 266 h 894"/>
                <a:gd name="T86" fmla="*/ 326 w 1008"/>
                <a:gd name="T87" fmla="*/ 245 h 894"/>
                <a:gd name="T88" fmla="*/ 354 w 1008"/>
                <a:gd name="T89" fmla="*/ 224 h 894"/>
                <a:gd name="T90" fmla="*/ 375 w 1008"/>
                <a:gd name="T91" fmla="*/ 205 h 894"/>
                <a:gd name="T92" fmla="*/ 398 w 1008"/>
                <a:gd name="T93" fmla="*/ 183 h 894"/>
                <a:gd name="T94" fmla="*/ 424 w 1008"/>
                <a:gd name="T95" fmla="*/ 159 h 894"/>
                <a:gd name="T96" fmla="*/ 444 w 1008"/>
                <a:gd name="T97" fmla="*/ 136 h 894"/>
                <a:gd name="T98" fmla="*/ 464 w 1008"/>
                <a:gd name="T99" fmla="*/ 114 h 894"/>
                <a:gd name="T100" fmla="*/ 483 w 1008"/>
                <a:gd name="T101" fmla="*/ 93 h 894"/>
                <a:gd name="T102" fmla="*/ 502 w 1008"/>
                <a:gd name="T103" fmla="*/ 65 h 894"/>
                <a:gd name="T104" fmla="*/ 519 w 1008"/>
                <a:gd name="T105" fmla="*/ 39 h 894"/>
                <a:gd name="T106" fmla="*/ 529 w 1008"/>
                <a:gd name="T107" fmla="*/ 20 h 894"/>
                <a:gd name="T108" fmla="*/ 539 w 1008"/>
                <a:gd name="T109" fmla="*/ 0 h 894"/>
                <a:gd name="T110" fmla="*/ 1007 w 1008"/>
                <a:gd name="T111" fmla="*/ 196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8" h="894">
                  <a:moveTo>
                    <a:pt x="1007" y="196"/>
                  </a:moveTo>
                  <a:lnTo>
                    <a:pt x="995" y="215"/>
                  </a:lnTo>
                  <a:lnTo>
                    <a:pt x="987" y="232"/>
                  </a:lnTo>
                  <a:lnTo>
                    <a:pt x="975" y="249"/>
                  </a:lnTo>
                  <a:lnTo>
                    <a:pt x="967" y="264"/>
                  </a:lnTo>
                  <a:lnTo>
                    <a:pt x="956" y="281"/>
                  </a:lnTo>
                  <a:lnTo>
                    <a:pt x="944" y="298"/>
                  </a:lnTo>
                  <a:lnTo>
                    <a:pt x="933" y="314"/>
                  </a:lnTo>
                  <a:lnTo>
                    <a:pt x="921" y="332"/>
                  </a:lnTo>
                  <a:lnTo>
                    <a:pt x="905" y="350"/>
                  </a:lnTo>
                  <a:lnTo>
                    <a:pt x="890" y="369"/>
                  </a:lnTo>
                  <a:lnTo>
                    <a:pt x="878" y="385"/>
                  </a:lnTo>
                  <a:lnTo>
                    <a:pt x="863" y="401"/>
                  </a:lnTo>
                  <a:lnTo>
                    <a:pt x="846" y="420"/>
                  </a:lnTo>
                  <a:lnTo>
                    <a:pt x="830" y="440"/>
                  </a:lnTo>
                  <a:lnTo>
                    <a:pt x="814" y="457"/>
                  </a:lnTo>
                  <a:lnTo>
                    <a:pt x="796" y="475"/>
                  </a:lnTo>
                  <a:lnTo>
                    <a:pt x="780" y="489"/>
                  </a:lnTo>
                  <a:lnTo>
                    <a:pt x="759" y="510"/>
                  </a:lnTo>
                  <a:lnTo>
                    <a:pt x="741" y="527"/>
                  </a:lnTo>
                  <a:lnTo>
                    <a:pt x="722" y="542"/>
                  </a:lnTo>
                  <a:lnTo>
                    <a:pt x="702" y="559"/>
                  </a:lnTo>
                  <a:lnTo>
                    <a:pt x="687" y="571"/>
                  </a:lnTo>
                  <a:lnTo>
                    <a:pt x="668" y="586"/>
                  </a:lnTo>
                  <a:lnTo>
                    <a:pt x="648" y="600"/>
                  </a:lnTo>
                  <a:lnTo>
                    <a:pt x="627" y="616"/>
                  </a:lnTo>
                  <a:lnTo>
                    <a:pt x="608" y="630"/>
                  </a:lnTo>
                  <a:lnTo>
                    <a:pt x="585" y="644"/>
                  </a:lnTo>
                  <a:lnTo>
                    <a:pt x="558" y="661"/>
                  </a:lnTo>
                  <a:lnTo>
                    <a:pt x="534" y="676"/>
                  </a:lnTo>
                  <a:lnTo>
                    <a:pt x="510" y="692"/>
                  </a:lnTo>
                  <a:lnTo>
                    <a:pt x="484" y="707"/>
                  </a:lnTo>
                  <a:lnTo>
                    <a:pt x="456" y="721"/>
                  </a:lnTo>
                  <a:lnTo>
                    <a:pt x="595" y="893"/>
                  </a:lnTo>
                  <a:lnTo>
                    <a:pt x="42" y="672"/>
                  </a:lnTo>
                  <a:lnTo>
                    <a:pt x="0" y="236"/>
                  </a:lnTo>
                  <a:lnTo>
                    <a:pt x="116" y="360"/>
                  </a:lnTo>
                  <a:lnTo>
                    <a:pt x="142" y="349"/>
                  </a:lnTo>
                  <a:lnTo>
                    <a:pt x="168" y="336"/>
                  </a:lnTo>
                  <a:lnTo>
                    <a:pt x="202" y="322"/>
                  </a:lnTo>
                  <a:lnTo>
                    <a:pt x="236" y="305"/>
                  </a:lnTo>
                  <a:lnTo>
                    <a:pt x="269" y="284"/>
                  </a:lnTo>
                  <a:lnTo>
                    <a:pt x="299" y="266"/>
                  </a:lnTo>
                  <a:lnTo>
                    <a:pt x="326" y="245"/>
                  </a:lnTo>
                  <a:lnTo>
                    <a:pt x="354" y="224"/>
                  </a:lnTo>
                  <a:lnTo>
                    <a:pt x="375" y="205"/>
                  </a:lnTo>
                  <a:lnTo>
                    <a:pt x="398" y="183"/>
                  </a:lnTo>
                  <a:lnTo>
                    <a:pt x="424" y="159"/>
                  </a:lnTo>
                  <a:lnTo>
                    <a:pt x="444" y="136"/>
                  </a:lnTo>
                  <a:lnTo>
                    <a:pt x="464" y="114"/>
                  </a:lnTo>
                  <a:lnTo>
                    <a:pt x="483" y="93"/>
                  </a:lnTo>
                  <a:lnTo>
                    <a:pt x="502" y="65"/>
                  </a:lnTo>
                  <a:lnTo>
                    <a:pt x="519" y="39"/>
                  </a:lnTo>
                  <a:lnTo>
                    <a:pt x="529" y="20"/>
                  </a:lnTo>
                  <a:lnTo>
                    <a:pt x="539" y="0"/>
                  </a:lnTo>
                  <a:lnTo>
                    <a:pt x="1007" y="196"/>
                  </a:lnTo>
                </a:path>
              </a:pathLst>
            </a:custGeom>
            <a:solidFill>
              <a:srgbClr val="FF7C8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3510" y="2085"/>
              <a:ext cx="931" cy="1041"/>
            </a:xfrm>
            <a:custGeom>
              <a:avLst/>
              <a:gdLst>
                <a:gd name="T0" fmla="*/ 0 w 931"/>
                <a:gd name="T1" fmla="*/ 661 h 1041"/>
                <a:gd name="T2" fmla="*/ 231 w 931"/>
                <a:gd name="T3" fmla="*/ 737 h 1041"/>
                <a:gd name="T4" fmla="*/ 243 w 931"/>
                <a:gd name="T5" fmla="*/ 712 h 1041"/>
                <a:gd name="T6" fmla="*/ 253 w 931"/>
                <a:gd name="T7" fmla="*/ 688 h 1041"/>
                <a:gd name="T8" fmla="*/ 260 w 931"/>
                <a:gd name="T9" fmla="*/ 664 h 1041"/>
                <a:gd name="T10" fmla="*/ 267 w 931"/>
                <a:gd name="T11" fmla="*/ 643 h 1041"/>
                <a:gd name="T12" fmla="*/ 274 w 931"/>
                <a:gd name="T13" fmla="*/ 621 h 1041"/>
                <a:gd name="T14" fmla="*/ 279 w 931"/>
                <a:gd name="T15" fmla="*/ 594 h 1041"/>
                <a:gd name="T16" fmla="*/ 283 w 931"/>
                <a:gd name="T17" fmla="*/ 570 h 1041"/>
                <a:gd name="T18" fmla="*/ 287 w 931"/>
                <a:gd name="T19" fmla="*/ 545 h 1041"/>
                <a:gd name="T20" fmla="*/ 291 w 931"/>
                <a:gd name="T21" fmla="*/ 517 h 1041"/>
                <a:gd name="T22" fmla="*/ 292 w 931"/>
                <a:gd name="T23" fmla="*/ 488 h 1041"/>
                <a:gd name="T24" fmla="*/ 292 w 931"/>
                <a:gd name="T25" fmla="*/ 435 h 1041"/>
                <a:gd name="T26" fmla="*/ 291 w 931"/>
                <a:gd name="T27" fmla="*/ 407 h 1041"/>
                <a:gd name="T28" fmla="*/ 290 w 931"/>
                <a:gd name="T29" fmla="*/ 383 h 1041"/>
                <a:gd name="T30" fmla="*/ 286 w 931"/>
                <a:gd name="T31" fmla="*/ 357 h 1041"/>
                <a:gd name="T32" fmla="*/ 280 w 931"/>
                <a:gd name="T33" fmla="*/ 331 h 1041"/>
                <a:gd name="T34" fmla="*/ 275 w 931"/>
                <a:gd name="T35" fmla="*/ 307 h 1041"/>
                <a:gd name="T36" fmla="*/ 268 w 931"/>
                <a:gd name="T37" fmla="*/ 278 h 1041"/>
                <a:gd name="T38" fmla="*/ 259 w 931"/>
                <a:gd name="T39" fmla="*/ 251 h 1041"/>
                <a:gd name="T40" fmla="*/ 707 w 931"/>
                <a:gd name="T41" fmla="*/ 0 h 1041"/>
                <a:gd name="T42" fmla="*/ 718 w 931"/>
                <a:gd name="T43" fmla="*/ 24 h 1041"/>
                <a:gd name="T44" fmla="*/ 728 w 931"/>
                <a:gd name="T45" fmla="*/ 48 h 1041"/>
                <a:gd name="T46" fmla="*/ 736 w 931"/>
                <a:gd name="T47" fmla="*/ 68 h 1041"/>
                <a:gd name="T48" fmla="*/ 745 w 931"/>
                <a:gd name="T49" fmla="*/ 90 h 1041"/>
                <a:gd name="T50" fmla="*/ 752 w 931"/>
                <a:gd name="T51" fmla="*/ 111 h 1041"/>
                <a:gd name="T52" fmla="*/ 760 w 931"/>
                <a:gd name="T53" fmla="*/ 133 h 1041"/>
                <a:gd name="T54" fmla="*/ 765 w 931"/>
                <a:gd name="T55" fmla="*/ 152 h 1041"/>
                <a:gd name="T56" fmla="*/ 771 w 931"/>
                <a:gd name="T57" fmla="*/ 173 h 1041"/>
                <a:gd name="T58" fmla="*/ 776 w 931"/>
                <a:gd name="T59" fmla="*/ 194 h 1041"/>
                <a:gd name="T60" fmla="*/ 783 w 931"/>
                <a:gd name="T61" fmla="*/ 217 h 1041"/>
                <a:gd name="T62" fmla="*/ 787 w 931"/>
                <a:gd name="T63" fmla="*/ 244 h 1041"/>
                <a:gd name="T64" fmla="*/ 792 w 931"/>
                <a:gd name="T65" fmla="*/ 266 h 1041"/>
                <a:gd name="T66" fmla="*/ 799 w 931"/>
                <a:gd name="T67" fmla="*/ 290 h 1041"/>
                <a:gd name="T68" fmla="*/ 803 w 931"/>
                <a:gd name="T69" fmla="*/ 316 h 1041"/>
                <a:gd name="T70" fmla="*/ 804 w 931"/>
                <a:gd name="T71" fmla="*/ 342 h 1041"/>
                <a:gd name="T72" fmla="*/ 807 w 931"/>
                <a:gd name="T73" fmla="*/ 372 h 1041"/>
                <a:gd name="T74" fmla="*/ 809 w 931"/>
                <a:gd name="T75" fmla="*/ 400 h 1041"/>
                <a:gd name="T76" fmla="*/ 809 w 931"/>
                <a:gd name="T77" fmla="*/ 427 h 1041"/>
                <a:gd name="T78" fmla="*/ 809 w 931"/>
                <a:gd name="T79" fmla="*/ 456 h 1041"/>
                <a:gd name="T80" fmla="*/ 809 w 931"/>
                <a:gd name="T81" fmla="*/ 493 h 1041"/>
                <a:gd name="T82" fmla="*/ 808 w 931"/>
                <a:gd name="T83" fmla="*/ 525 h 1041"/>
                <a:gd name="T84" fmla="*/ 807 w 931"/>
                <a:gd name="T85" fmla="*/ 549 h 1041"/>
                <a:gd name="T86" fmla="*/ 804 w 931"/>
                <a:gd name="T87" fmla="*/ 574 h 1041"/>
                <a:gd name="T88" fmla="*/ 803 w 931"/>
                <a:gd name="T89" fmla="*/ 601 h 1041"/>
                <a:gd name="T90" fmla="*/ 797 w 931"/>
                <a:gd name="T91" fmla="*/ 632 h 1041"/>
                <a:gd name="T92" fmla="*/ 791 w 931"/>
                <a:gd name="T93" fmla="*/ 657 h 1041"/>
                <a:gd name="T94" fmla="*/ 785 w 931"/>
                <a:gd name="T95" fmla="*/ 682 h 1041"/>
                <a:gd name="T96" fmla="*/ 779 w 931"/>
                <a:gd name="T97" fmla="*/ 713 h 1041"/>
                <a:gd name="T98" fmla="*/ 772 w 931"/>
                <a:gd name="T99" fmla="*/ 736 h 1041"/>
                <a:gd name="T100" fmla="*/ 765 w 931"/>
                <a:gd name="T101" fmla="*/ 765 h 1041"/>
                <a:gd name="T102" fmla="*/ 757 w 931"/>
                <a:gd name="T103" fmla="*/ 791 h 1041"/>
                <a:gd name="T104" fmla="*/ 748 w 931"/>
                <a:gd name="T105" fmla="*/ 816 h 1041"/>
                <a:gd name="T106" fmla="*/ 737 w 931"/>
                <a:gd name="T107" fmla="*/ 844 h 1041"/>
                <a:gd name="T108" fmla="*/ 725 w 931"/>
                <a:gd name="T109" fmla="*/ 876 h 1041"/>
                <a:gd name="T110" fmla="*/ 711 w 931"/>
                <a:gd name="T111" fmla="*/ 909 h 1041"/>
                <a:gd name="T112" fmla="*/ 930 w 931"/>
                <a:gd name="T113" fmla="*/ 989 h 1041"/>
                <a:gd name="T114" fmla="*/ 381 w 931"/>
                <a:gd name="T115" fmla="*/ 1040 h 1041"/>
                <a:gd name="T116" fmla="*/ 0 w 931"/>
                <a:gd name="T117" fmla="*/ 661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1" h="1041">
                  <a:moveTo>
                    <a:pt x="0" y="661"/>
                  </a:moveTo>
                  <a:lnTo>
                    <a:pt x="231" y="737"/>
                  </a:lnTo>
                  <a:lnTo>
                    <a:pt x="243" y="712"/>
                  </a:lnTo>
                  <a:lnTo>
                    <a:pt x="253" y="688"/>
                  </a:lnTo>
                  <a:lnTo>
                    <a:pt x="260" y="664"/>
                  </a:lnTo>
                  <a:lnTo>
                    <a:pt x="267" y="643"/>
                  </a:lnTo>
                  <a:lnTo>
                    <a:pt x="274" y="621"/>
                  </a:lnTo>
                  <a:lnTo>
                    <a:pt x="279" y="594"/>
                  </a:lnTo>
                  <a:lnTo>
                    <a:pt x="283" y="570"/>
                  </a:lnTo>
                  <a:lnTo>
                    <a:pt x="287" y="545"/>
                  </a:lnTo>
                  <a:lnTo>
                    <a:pt x="291" y="517"/>
                  </a:lnTo>
                  <a:lnTo>
                    <a:pt x="292" y="488"/>
                  </a:lnTo>
                  <a:lnTo>
                    <a:pt x="292" y="435"/>
                  </a:lnTo>
                  <a:lnTo>
                    <a:pt x="291" y="407"/>
                  </a:lnTo>
                  <a:lnTo>
                    <a:pt x="290" y="383"/>
                  </a:lnTo>
                  <a:lnTo>
                    <a:pt x="286" y="357"/>
                  </a:lnTo>
                  <a:lnTo>
                    <a:pt x="280" y="331"/>
                  </a:lnTo>
                  <a:lnTo>
                    <a:pt x="275" y="307"/>
                  </a:lnTo>
                  <a:lnTo>
                    <a:pt x="268" y="278"/>
                  </a:lnTo>
                  <a:lnTo>
                    <a:pt x="259" y="251"/>
                  </a:lnTo>
                  <a:lnTo>
                    <a:pt x="707" y="0"/>
                  </a:lnTo>
                  <a:lnTo>
                    <a:pt x="718" y="24"/>
                  </a:lnTo>
                  <a:lnTo>
                    <a:pt x="728" y="48"/>
                  </a:lnTo>
                  <a:lnTo>
                    <a:pt x="736" y="68"/>
                  </a:lnTo>
                  <a:lnTo>
                    <a:pt x="745" y="90"/>
                  </a:lnTo>
                  <a:lnTo>
                    <a:pt x="752" y="111"/>
                  </a:lnTo>
                  <a:lnTo>
                    <a:pt x="760" y="133"/>
                  </a:lnTo>
                  <a:lnTo>
                    <a:pt x="765" y="152"/>
                  </a:lnTo>
                  <a:lnTo>
                    <a:pt x="771" y="173"/>
                  </a:lnTo>
                  <a:lnTo>
                    <a:pt x="776" y="194"/>
                  </a:lnTo>
                  <a:lnTo>
                    <a:pt x="783" y="217"/>
                  </a:lnTo>
                  <a:lnTo>
                    <a:pt x="787" y="244"/>
                  </a:lnTo>
                  <a:lnTo>
                    <a:pt x="792" y="266"/>
                  </a:lnTo>
                  <a:lnTo>
                    <a:pt x="799" y="290"/>
                  </a:lnTo>
                  <a:lnTo>
                    <a:pt x="803" y="316"/>
                  </a:lnTo>
                  <a:lnTo>
                    <a:pt x="804" y="342"/>
                  </a:lnTo>
                  <a:lnTo>
                    <a:pt x="807" y="372"/>
                  </a:lnTo>
                  <a:lnTo>
                    <a:pt x="809" y="400"/>
                  </a:lnTo>
                  <a:lnTo>
                    <a:pt x="809" y="427"/>
                  </a:lnTo>
                  <a:lnTo>
                    <a:pt x="809" y="456"/>
                  </a:lnTo>
                  <a:lnTo>
                    <a:pt x="809" y="493"/>
                  </a:lnTo>
                  <a:lnTo>
                    <a:pt x="808" y="525"/>
                  </a:lnTo>
                  <a:lnTo>
                    <a:pt x="807" y="549"/>
                  </a:lnTo>
                  <a:lnTo>
                    <a:pt x="804" y="574"/>
                  </a:lnTo>
                  <a:lnTo>
                    <a:pt x="803" y="601"/>
                  </a:lnTo>
                  <a:lnTo>
                    <a:pt x="797" y="632"/>
                  </a:lnTo>
                  <a:lnTo>
                    <a:pt x="791" y="657"/>
                  </a:lnTo>
                  <a:lnTo>
                    <a:pt x="785" y="682"/>
                  </a:lnTo>
                  <a:lnTo>
                    <a:pt x="779" y="713"/>
                  </a:lnTo>
                  <a:lnTo>
                    <a:pt x="772" y="736"/>
                  </a:lnTo>
                  <a:lnTo>
                    <a:pt x="765" y="765"/>
                  </a:lnTo>
                  <a:lnTo>
                    <a:pt x="757" y="791"/>
                  </a:lnTo>
                  <a:lnTo>
                    <a:pt x="748" y="816"/>
                  </a:lnTo>
                  <a:lnTo>
                    <a:pt x="737" y="844"/>
                  </a:lnTo>
                  <a:lnTo>
                    <a:pt x="725" y="876"/>
                  </a:lnTo>
                  <a:lnTo>
                    <a:pt x="711" y="909"/>
                  </a:lnTo>
                  <a:lnTo>
                    <a:pt x="930" y="989"/>
                  </a:lnTo>
                  <a:lnTo>
                    <a:pt x="381" y="1040"/>
                  </a:lnTo>
                  <a:lnTo>
                    <a:pt x="0" y="661"/>
                  </a:lnTo>
                </a:path>
              </a:pathLst>
            </a:custGeom>
            <a:solidFill>
              <a:srgbClr val="CC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3339" y="1482"/>
              <a:ext cx="1090" cy="919"/>
            </a:xfrm>
            <a:custGeom>
              <a:avLst/>
              <a:gdLst>
                <a:gd name="T0" fmla="*/ 222 w 1090"/>
                <a:gd name="T1" fmla="*/ 0 h 919"/>
                <a:gd name="T2" fmla="*/ 243 w 1090"/>
                <a:gd name="T3" fmla="*/ 10 h 919"/>
                <a:gd name="T4" fmla="*/ 262 w 1090"/>
                <a:gd name="T5" fmla="*/ 18 h 919"/>
                <a:gd name="T6" fmla="*/ 281 w 1090"/>
                <a:gd name="T7" fmla="*/ 27 h 919"/>
                <a:gd name="T8" fmla="*/ 298 w 1090"/>
                <a:gd name="T9" fmla="*/ 35 h 919"/>
                <a:gd name="T10" fmla="*/ 318 w 1090"/>
                <a:gd name="T11" fmla="*/ 45 h 919"/>
                <a:gd name="T12" fmla="*/ 336 w 1090"/>
                <a:gd name="T13" fmla="*/ 56 h 919"/>
                <a:gd name="T14" fmla="*/ 353 w 1090"/>
                <a:gd name="T15" fmla="*/ 66 h 919"/>
                <a:gd name="T16" fmla="*/ 372 w 1090"/>
                <a:gd name="T17" fmla="*/ 76 h 919"/>
                <a:gd name="T18" fmla="*/ 394 w 1090"/>
                <a:gd name="T19" fmla="*/ 89 h 919"/>
                <a:gd name="T20" fmla="*/ 418 w 1090"/>
                <a:gd name="T21" fmla="*/ 104 h 919"/>
                <a:gd name="T22" fmla="*/ 435 w 1090"/>
                <a:gd name="T23" fmla="*/ 115 h 919"/>
                <a:gd name="T24" fmla="*/ 453 w 1090"/>
                <a:gd name="T25" fmla="*/ 128 h 919"/>
                <a:gd name="T26" fmla="*/ 475 w 1090"/>
                <a:gd name="T27" fmla="*/ 142 h 919"/>
                <a:gd name="T28" fmla="*/ 497 w 1090"/>
                <a:gd name="T29" fmla="*/ 156 h 919"/>
                <a:gd name="T30" fmla="*/ 516 w 1090"/>
                <a:gd name="T31" fmla="*/ 170 h 919"/>
                <a:gd name="T32" fmla="*/ 536 w 1090"/>
                <a:gd name="T33" fmla="*/ 187 h 919"/>
                <a:gd name="T34" fmla="*/ 553 w 1090"/>
                <a:gd name="T35" fmla="*/ 201 h 919"/>
                <a:gd name="T36" fmla="*/ 576 w 1090"/>
                <a:gd name="T37" fmla="*/ 219 h 919"/>
                <a:gd name="T38" fmla="*/ 595 w 1090"/>
                <a:gd name="T39" fmla="*/ 235 h 919"/>
                <a:gd name="T40" fmla="*/ 611 w 1090"/>
                <a:gd name="T41" fmla="*/ 252 h 919"/>
                <a:gd name="T42" fmla="*/ 631 w 1090"/>
                <a:gd name="T43" fmla="*/ 270 h 919"/>
                <a:gd name="T44" fmla="*/ 646 w 1090"/>
                <a:gd name="T45" fmla="*/ 283 h 919"/>
                <a:gd name="T46" fmla="*/ 662 w 1090"/>
                <a:gd name="T47" fmla="*/ 300 h 919"/>
                <a:gd name="T48" fmla="*/ 678 w 1090"/>
                <a:gd name="T49" fmla="*/ 317 h 919"/>
                <a:gd name="T50" fmla="*/ 697 w 1090"/>
                <a:gd name="T51" fmla="*/ 338 h 919"/>
                <a:gd name="T52" fmla="*/ 712 w 1090"/>
                <a:gd name="T53" fmla="*/ 355 h 919"/>
                <a:gd name="T54" fmla="*/ 728 w 1090"/>
                <a:gd name="T55" fmla="*/ 374 h 919"/>
                <a:gd name="T56" fmla="*/ 748 w 1090"/>
                <a:gd name="T57" fmla="*/ 398 h 919"/>
                <a:gd name="T58" fmla="*/ 764 w 1090"/>
                <a:gd name="T59" fmla="*/ 418 h 919"/>
                <a:gd name="T60" fmla="*/ 782 w 1090"/>
                <a:gd name="T61" fmla="*/ 442 h 919"/>
                <a:gd name="T62" fmla="*/ 799 w 1090"/>
                <a:gd name="T63" fmla="*/ 464 h 919"/>
                <a:gd name="T64" fmla="*/ 814 w 1090"/>
                <a:gd name="T65" fmla="*/ 489 h 919"/>
                <a:gd name="T66" fmla="*/ 830 w 1090"/>
                <a:gd name="T67" fmla="*/ 515 h 919"/>
                <a:gd name="T68" fmla="*/ 842 w 1090"/>
                <a:gd name="T69" fmla="*/ 537 h 919"/>
                <a:gd name="T70" fmla="*/ 855 w 1090"/>
                <a:gd name="T71" fmla="*/ 557 h 919"/>
                <a:gd name="T72" fmla="*/ 866 w 1090"/>
                <a:gd name="T73" fmla="*/ 582 h 919"/>
                <a:gd name="T74" fmla="*/ 873 w 1090"/>
                <a:gd name="T75" fmla="*/ 599 h 919"/>
                <a:gd name="T76" fmla="*/ 1089 w 1090"/>
                <a:gd name="T77" fmla="*/ 523 h 919"/>
                <a:gd name="T78" fmla="*/ 753 w 1090"/>
                <a:gd name="T79" fmla="*/ 918 h 919"/>
                <a:gd name="T80" fmla="*/ 158 w 1090"/>
                <a:gd name="T81" fmla="*/ 854 h 919"/>
                <a:gd name="T82" fmla="*/ 394 w 1090"/>
                <a:gd name="T83" fmla="*/ 769 h 919"/>
                <a:gd name="T84" fmla="*/ 379 w 1090"/>
                <a:gd name="T85" fmla="*/ 741 h 919"/>
                <a:gd name="T86" fmla="*/ 364 w 1090"/>
                <a:gd name="T87" fmla="*/ 714 h 919"/>
                <a:gd name="T88" fmla="*/ 343 w 1090"/>
                <a:gd name="T89" fmla="*/ 685 h 919"/>
                <a:gd name="T90" fmla="*/ 320 w 1090"/>
                <a:gd name="T91" fmla="*/ 655 h 919"/>
                <a:gd name="T92" fmla="*/ 298 w 1090"/>
                <a:gd name="T93" fmla="*/ 629 h 919"/>
                <a:gd name="T94" fmla="*/ 277 w 1090"/>
                <a:gd name="T95" fmla="*/ 605 h 919"/>
                <a:gd name="T96" fmla="*/ 254 w 1090"/>
                <a:gd name="T97" fmla="*/ 581 h 919"/>
                <a:gd name="T98" fmla="*/ 230 w 1090"/>
                <a:gd name="T99" fmla="*/ 560 h 919"/>
                <a:gd name="T100" fmla="*/ 207 w 1090"/>
                <a:gd name="T101" fmla="*/ 540 h 919"/>
                <a:gd name="T102" fmla="*/ 179 w 1090"/>
                <a:gd name="T103" fmla="*/ 519 h 919"/>
                <a:gd name="T104" fmla="*/ 153 w 1090"/>
                <a:gd name="T105" fmla="*/ 500 h 919"/>
                <a:gd name="T106" fmla="*/ 128 w 1090"/>
                <a:gd name="T107" fmla="*/ 482 h 919"/>
                <a:gd name="T108" fmla="*/ 103 w 1090"/>
                <a:gd name="T109" fmla="*/ 466 h 919"/>
                <a:gd name="T110" fmla="*/ 73 w 1090"/>
                <a:gd name="T111" fmla="*/ 449 h 919"/>
                <a:gd name="T112" fmla="*/ 43 w 1090"/>
                <a:gd name="T113" fmla="*/ 433 h 919"/>
                <a:gd name="T114" fmla="*/ 22 w 1090"/>
                <a:gd name="T115" fmla="*/ 425 h 919"/>
                <a:gd name="T116" fmla="*/ 0 w 1090"/>
                <a:gd name="T117" fmla="*/ 413 h 919"/>
                <a:gd name="T118" fmla="*/ 222 w 1090"/>
                <a:gd name="T119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0" h="919">
                  <a:moveTo>
                    <a:pt x="222" y="0"/>
                  </a:moveTo>
                  <a:lnTo>
                    <a:pt x="243" y="10"/>
                  </a:lnTo>
                  <a:lnTo>
                    <a:pt x="262" y="18"/>
                  </a:lnTo>
                  <a:lnTo>
                    <a:pt x="281" y="27"/>
                  </a:lnTo>
                  <a:lnTo>
                    <a:pt x="298" y="35"/>
                  </a:lnTo>
                  <a:lnTo>
                    <a:pt x="318" y="45"/>
                  </a:lnTo>
                  <a:lnTo>
                    <a:pt x="336" y="56"/>
                  </a:lnTo>
                  <a:lnTo>
                    <a:pt x="353" y="66"/>
                  </a:lnTo>
                  <a:lnTo>
                    <a:pt x="372" y="76"/>
                  </a:lnTo>
                  <a:lnTo>
                    <a:pt x="394" y="89"/>
                  </a:lnTo>
                  <a:lnTo>
                    <a:pt x="418" y="104"/>
                  </a:lnTo>
                  <a:lnTo>
                    <a:pt x="435" y="115"/>
                  </a:lnTo>
                  <a:lnTo>
                    <a:pt x="453" y="128"/>
                  </a:lnTo>
                  <a:lnTo>
                    <a:pt x="475" y="142"/>
                  </a:lnTo>
                  <a:lnTo>
                    <a:pt x="497" y="156"/>
                  </a:lnTo>
                  <a:lnTo>
                    <a:pt x="516" y="170"/>
                  </a:lnTo>
                  <a:lnTo>
                    <a:pt x="536" y="187"/>
                  </a:lnTo>
                  <a:lnTo>
                    <a:pt x="553" y="201"/>
                  </a:lnTo>
                  <a:lnTo>
                    <a:pt x="576" y="219"/>
                  </a:lnTo>
                  <a:lnTo>
                    <a:pt x="595" y="235"/>
                  </a:lnTo>
                  <a:lnTo>
                    <a:pt x="611" y="252"/>
                  </a:lnTo>
                  <a:lnTo>
                    <a:pt x="631" y="270"/>
                  </a:lnTo>
                  <a:lnTo>
                    <a:pt x="646" y="283"/>
                  </a:lnTo>
                  <a:lnTo>
                    <a:pt x="662" y="300"/>
                  </a:lnTo>
                  <a:lnTo>
                    <a:pt x="678" y="317"/>
                  </a:lnTo>
                  <a:lnTo>
                    <a:pt x="697" y="338"/>
                  </a:lnTo>
                  <a:lnTo>
                    <a:pt x="712" y="355"/>
                  </a:lnTo>
                  <a:lnTo>
                    <a:pt x="728" y="374"/>
                  </a:lnTo>
                  <a:lnTo>
                    <a:pt x="748" y="398"/>
                  </a:lnTo>
                  <a:lnTo>
                    <a:pt x="764" y="418"/>
                  </a:lnTo>
                  <a:lnTo>
                    <a:pt x="782" y="442"/>
                  </a:lnTo>
                  <a:lnTo>
                    <a:pt x="799" y="464"/>
                  </a:lnTo>
                  <a:lnTo>
                    <a:pt x="814" y="489"/>
                  </a:lnTo>
                  <a:lnTo>
                    <a:pt x="830" y="515"/>
                  </a:lnTo>
                  <a:lnTo>
                    <a:pt x="842" y="537"/>
                  </a:lnTo>
                  <a:lnTo>
                    <a:pt x="855" y="557"/>
                  </a:lnTo>
                  <a:lnTo>
                    <a:pt x="866" y="582"/>
                  </a:lnTo>
                  <a:lnTo>
                    <a:pt x="873" y="599"/>
                  </a:lnTo>
                  <a:lnTo>
                    <a:pt x="1089" y="523"/>
                  </a:lnTo>
                  <a:lnTo>
                    <a:pt x="753" y="918"/>
                  </a:lnTo>
                  <a:lnTo>
                    <a:pt x="158" y="854"/>
                  </a:lnTo>
                  <a:lnTo>
                    <a:pt x="394" y="769"/>
                  </a:lnTo>
                  <a:lnTo>
                    <a:pt x="379" y="741"/>
                  </a:lnTo>
                  <a:lnTo>
                    <a:pt x="364" y="714"/>
                  </a:lnTo>
                  <a:lnTo>
                    <a:pt x="343" y="685"/>
                  </a:lnTo>
                  <a:lnTo>
                    <a:pt x="320" y="655"/>
                  </a:lnTo>
                  <a:lnTo>
                    <a:pt x="298" y="629"/>
                  </a:lnTo>
                  <a:lnTo>
                    <a:pt x="277" y="605"/>
                  </a:lnTo>
                  <a:lnTo>
                    <a:pt x="254" y="581"/>
                  </a:lnTo>
                  <a:lnTo>
                    <a:pt x="230" y="560"/>
                  </a:lnTo>
                  <a:lnTo>
                    <a:pt x="207" y="540"/>
                  </a:lnTo>
                  <a:lnTo>
                    <a:pt x="179" y="519"/>
                  </a:lnTo>
                  <a:lnTo>
                    <a:pt x="153" y="500"/>
                  </a:lnTo>
                  <a:lnTo>
                    <a:pt x="128" y="482"/>
                  </a:lnTo>
                  <a:lnTo>
                    <a:pt x="103" y="466"/>
                  </a:lnTo>
                  <a:lnTo>
                    <a:pt x="73" y="449"/>
                  </a:lnTo>
                  <a:lnTo>
                    <a:pt x="43" y="433"/>
                  </a:lnTo>
                  <a:lnTo>
                    <a:pt x="22" y="425"/>
                  </a:lnTo>
                  <a:lnTo>
                    <a:pt x="0" y="413"/>
                  </a:lnTo>
                  <a:lnTo>
                    <a:pt x="222" y="0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2577" y="1248"/>
              <a:ext cx="1054" cy="753"/>
            </a:xfrm>
            <a:custGeom>
              <a:avLst/>
              <a:gdLst>
                <a:gd name="T0" fmla="*/ 562 w 1054"/>
                <a:gd name="T1" fmla="*/ 752 h 753"/>
                <a:gd name="T2" fmla="*/ 630 w 1054"/>
                <a:gd name="T3" fmla="*/ 605 h 753"/>
                <a:gd name="T4" fmla="*/ 609 w 1054"/>
                <a:gd name="T5" fmla="*/ 600 h 753"/>
                <a:gd name="T6" fmla="*/ 584 w 1054"/>
                <a:gd name="T7" fmla="*/ 594 h 753"/>
                <a:gd name="T8" fmla="*/ 552 w 1054"/>
                <a:gd name="T9" fmla="*/ 589 h 753"/>
                <a:gd name="T10" fmla="*/ 525 w 1054"/>
                <a:gd name="T11" fmla="*/ 584 h 753"/>
                <a:gd name="T12" fmla="*/ 497 w 1054"/>
                <a:gd name="T13" fmla="*/ 581 h 753"/>
                <a:gd name="T14" fmla="*/ 465 w 1054"/>
                <a:gd name="T15" fmla="*/ 579 h 753"/>
                <a:gd name="T16" fmla="*/ 433 w 1054"/>
                <a:gd name="T17" fmla="*/ 576 h 753"/>
                <a:gd name="T18" fmla="*/ 373 w 1054"/>
                <a:gd name="T19" fmla="*/ 576 h 753"/>
                <a:gd name="T20" fmla="*/ 343 w 1054"/>
                <a:gd name="T21" fmla="*/ 577 h 753"/>
                <a:gd name="T22" fmla="*/ 314 w 1054"/>
                <a:gd name="T23" fmla="*/ 580 h 753"/>
                <a:gd name="T24" fmla="*/ 285 w 1054"/>
                <a:gd name="T25" fmla="*/ 582 h 753"/>
                <a:gd name="T26" fmla="*/ 257 w 1054"/>
                <a:gd name="T27" fmla="*/ 587 h 753"/>
                <a:gd name="T28" fmla="*/ 228 w 1054"/>
                <a:gd name="T29" fmla="*/ 592 h 753"/>
                <a:gd name="T30" fmla="*/ 196 w 1054"/>
                <a:gd name="T31" fmla="*/ 598 h 753"/>
                <a:gd name="T32" fmla="*/ 167 w 1054"/>
                <a:gd name="T33" fmla="*/ 607 h 753"/>
                <a:gd name="T34" fmla="*/ 242 w 1054"/>
                <a:gd name="T35" fmla="*/ 297 h 753"/>
                <a:gd name="T36" fmla="*/ 0 w 1054"/>
                <a:gd name="T37" fmla="*/ 174 h 753"/>
                <a:gd name="T38" fmla="*/ 12 w 1054"/>
                <a:gd name="T39" fmla="*/ 170 h 753"/>
                <a:gd name="T40" fmla="*/ 38 w 1054"/>
                <a:gd name="T41" fmla="*/ 163 h 753"/>
                <a:gd name="T42" fmla="*/ 57 w 1054"/>
                <a:gd name="T43" fmla="*/ 158 h 753"/>
                <a:gd name="T44" fmla="*/ 78 w 1054"/>
                <a:gd name="T45" fmla="*/ 152 h 753"/>
                <a:gd name="T46" fmla="*/ 105 w 1054"/>
                <a:gd name="T47" fmla="*/ 147 h 753"/>
                <a:gd name="T48" fmla="*/ 126 w 1054"/>
                <a:gd name="T49" fmla="*/ 142 h 753"/>
                <a:gd name="T50" fmla="*/ 156 w 1054"/>
                <a:gd name="T51" fmla="*/ 136 h 753"/>
                <a:gd name="T52" fmla="*/ 180 w 1054"/>
                <a:gd name="T53" fmla="*/ 133 h 753"/>
                <a:gd name="T54" fmla="*/ 210 w 1054"/>
                <a:gd name="T55" fmla="*/ 129 h 753"/>
                <a:gd name="T56" fmla="*/ 239 w 1054"/>
                <a:gd name="T57" fmla="*/ 125 h 753"/>
                <a:gd name="T58" fmla="*/ 269 w 1054"/>
                <a:gd name="T59" fmla="*/ 123 h 753"/>
                <a:gd name="T60" fmla="*/ 301 w 1054"/>
                <a:gd name="T61" fmla="*/ 122 h 753"/>
                <a:gd name="T62" fmla="*/ 333 w 1054"/>
                <a:gd name="T63" fmla="*/ 119 h 753"/>
                <a:gd name="T64" fmla="*/ 365 w 1054"/>
                <a:gd name="T65" fmla="*/ 119 h 753"/>
                <a:gd name="T66" fmla="*/ 398 w 1054"/>
                <a:gd name="T67" fmla="*/ 119 h 753"/>
                <a:gd name="T68" fmla="*/ 439 w 1054"/>
                <a:gd name="T69" fmla="*/ 119 h 753"/>
                <a:gd name="T70" fmla="*/ 477 w 1054"/>
                <a:gd name="T71" fmla="*/ 120 h 753"/>
                <a:gd name="T72" fmla="*/ 501 w 1054"/>
                <a:gd name="T73" fmla="*/ 122 h 753"/>
                <a:gd name="T74" fmla="*/ 532 w 1054"/>
                <a:gd name="T75" fmla="*/ 124 h 753"/>
                <a:gd name="T76" fmla="*/ 560 w 1054"/>
                <a:gd name="T77" fmla="*/ 126 h 753"/>
                <a:gd name="T78" fmla="*/ 595 w 1054"/>
                <a:gd name="T79" fmla="*/ 130 h 753"/>
                <a:gd name="T80" fmla="*/ 623 w 1054"/>
                <a:gd name="T81" fmla="*/ 135 h 753"/>
                <a:gd name="T82" fmla="*/ 651 w 1054"/>
                <a:gd name="T83" fmla="*/ 140 h 753"/>
                <a:gd name="T84" fmla="*/ 687 w 1054"/>
                <a:gd name="T85" fmla="*/ 146 h 753"/>
                <a:gd name="T86" fmla="*/ 715 w 1054"/>
                <a:gd name="T87" fmla="*/ 152 h 753"/>
                <a:gd name="T88" fmla="*/ 747 w 1054"/>
                <a:gd name="T89" fmla="*/ 160 h 753"/>
                <a:gd name="T90" fmla="*/ 775 w 1054"/>
                <a:gd name="T91" fmla="*/ 165 h 753"/>
                <a:gd name="T92" fmla="*/ 806 w 1054"/>
                <a:gd name="T93" fmla="*/ 174 h 753"/>
                <a:gd name="T94" fmla="*/ 836 w 1054"/>
                <a:gd name="T95" fmla="*/ 182 h 753"/>
                <a:gd name="T96" fmla="*/ 925 w 1054"/>
                <a:gd name="T97" fmla="*/ 0 h 753"/>
                <a:gd name="T98" fmla="*/ 1053 w 1054"/>
                <a:gd name="T99" fmla="*/ 509 h 753"/>
                <a:gd name="T100" fmla="*/ 562 w 1054"/>
                <a:gd name="T101" fmla="*/ 752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4" h="753">
                  <a:moveTo>
                    <a:pt x="562" y="752"/>
                  </a:moveTo>
                  <a:lnTo>
                    <a:pt x="630" y="605"/>
                  </a:lnTo>
                  <a:lnTo>
                    <a:pt x="609" y="600"/>
                  </a:lnTo>
                  <a:lnTo>
                    <a:pt x="584" y="594"/>
                  </a:lnTo>
                  <a:lnTo>
                    <a:pt x="552" y="589"/>
                  </a:lnTo>
                  <a:lnTo>
                    <a:pt x="525" y="584"/>
                  </a:lnTo>
                  <a:lnTo>
                    <a:pt x="497" y="581"/>
                  </a:lnTo>
                  <a:lnTo>
                    <a:pt x="465" y="579"/>
                  </a:lnTo>
                  <a:lnTo>
                    <a:pt x="433" y="576"/>
                  </a:lnTo>
                  <a:lnTo>
                    <a:pt x="373" y="576"/>
                  </a:lnTo>
                  <a:lnTo>
                    <a:pt x="343" y="577"/>
                  </a:lnTo>
                  <a:lnTo>
                    <a:pt x="314" y="580"/>
                  </a:lnTo>
                  <a:lnTo>
                    <a:pt x="285" y="582"/>
                  </a:lnTo>
                  <a:lnTo>
                    <a:pt x="257" y="587"/>
                  </a:lnTo>
                  <a:lnTo>
                    <a:pt x="228" y="592"/>
                  </a:lnTo>
                  <a:lnTo>
                    <a:pt x="196" y="598"/>
                  </a:lnTo>
                  <a:lnTo>
                    <a:pt x="167" y="607"/>
                  </a:lnTo>
                  <a:lnTo>
                    <a:pt x="242" y="297"/>
                  </a:lnTo>
                  <a:lnTo>
                    <a:pt x="0" y="174"/>
                  </a:lnTo>
                  <a:lnTo>
                    <a:pt x="12" y="170"/>
                  </a:lnTo>
                  <a:lnTo>
                    <a:pt x="38" y="163"/>
                  </a:lnTo>
                  <a:lnTo>
                    <a:pt x="57" y="158"/>
                  </a:lnTo>
                  <a:lnTo>
                    <a:pt x="78" y="152"/>
                  </a:lnTo>
                  <a:lnTo>
                    <a:pt x="105" y="147"/>
                  </a:lnTo>
                  <a:lnTo>
                    <a:pt x="126" y="142"/>
                  </a:lnTo>
                  <a:lnTo>
                    <a:pt x="156" y="136"/>
                  </a:lnTo>
                  <a:lnTo>
                    <a:pt x="180" y="133"/>
                  </a:lnTo>
                  <a:lnTo>
                    <a:pt x="210" y="129"/>
                  </a:lnTo>
                  <a:lnTo>
                    <a:pt x="239" y="125"/>
                  </a:lnTo>
                  <a:lnTo>
                    <a:pt x="269" y="123"/>
                  </a:lnTo>
                  <a:lnTo>
                    <a:pt x="301" y="122"/>
                  </a:lnTo>
                  <a:lnTo>
                    <a:pt x="333" y="119"/>
                  </a:lnTo>
                  <a:lnTo>
                    <a:pt x="365" y="119"/>
                  </a:lnTo>
                  <a:lnTo>
                    <a:pt x="398" y="119"/>
                  </a:lnTo>
                  <a:lnTo>
                    <a:pt x="439" y="119"/>
                  </a:lnTo>
                  <a:lnTo>
                    <a:pt x="477" y="120"/>
                  </a:lnTo>
                  <a:lnTo>
                    <a:pt x="501" y="122"/>
                  </a:lnTo>
                  <a:lnTo>
                    <a:pt x="532" y="124"/>
                  </a:lnTo>
                  <a:lnTo>
                    <a:pt x="560" y="126"/>
                  </a:lnTo>
                  <a:lnTo>
                    <a:pt x="595" y="130"/>
                  </a:lnTo>
                  <a:lnTo>
                    <a:pt x="623" y="135"/>
                  </a:lnTo>
                  <a:lnTo>
                    <a:pt x="651" y="140"/>
                  </a:lnTo>
                  <a:lnTo>
                    <a:pt x="687" y="146"/>
                  </a:lnTo>
                  <a:lnTo>
                    <a:pt x="715" y="152"/>
                  </a:lnTo>
                  <a:lnTo>
                    <a:pt x="747" y="160"/>
                  </a:lnTo>
                  <a:lnTo>
                    <a:pt x="775" y="165"/>
                  </a:lnTo>
                  <a:lnTo>
                    <a:pt x="806" y="174"/>
                  </a:lnTo>
                  <a:lnTo>
                    <a:pt x="836" y="182"/>
                  </a:lnTo>
                  <a:lnTo>
                    <a:pt x="925" y="0"/>
                  </a:lnTo>
                  <a:lnTo>
                    <a:pt x="1053" y="509"/>
                  </a:lnTo>
                  <a:lnTo>
                    <a:pt x="562" y="7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528" y="2754"/>
              <a:ext cx="112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>
                  <a:latin typeface="Arial" charset="0"/>
                </a:rPr>
                <a:t>„</a:t>
              </a:r>
              <a:r>
                <a:rPr lang="de-DE" sz="1600" b="1">
                  <a:latin typeface="Arial" charset="0"/>
                </a:rPr>
                <a:t>Es  läuft doch noch</a:t>
              </a:r>
            </a:p>
            <a:p>
              <a:pPr algn="ctr"/>
              <a:r>
                <a:rPr lang="de-DE" sz="1600" b="1">
                  <a:latin typeface="Arial" charset="0"/>
                </a:rPr>
                <a:t> ganz gut!</a:t>
              </a:r>
              <a:r>
                <a:rPr lang="ja-JP" altLang="de-DE" sz="1600" b="1">
                  <a:latin typeface="Arial"/>
                </a:rPr>
                <a:t>“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2592" y="1488"/>
              <a:ext cx="86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Verdrängung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3840" y="2544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 dirty="0">
                  <a:latin typeface="Arial" charset="0"/>
                </a:rPr>
                <a:t>Verschiebung</a:t>
              </a:r>
            </a:p>
          </p:txBody>
        </p:sp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3648" y="1824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 dirty="0">
                  <a:latin typeface="Arial" charset="0"/>
                </a:rPr>
                <a:t>Ärger</a:t>
              </a:r>
            </a:p>
            <a:p>
              <a:pPr algn="ctr"/>
              <a:r>
                <a:rPr lang="de-DE" sz="1600" b="1" dirty="0">
                  <a:latin typeface="Arial" charset="0"/>
                </a:rPr>
                <a:t>Wut</a:t>
              </a: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3408" y="3120"/>
              <a:ext cx="960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Verhandeln mit</a:t>
              </a:r>
            </a:p>
            <a:p>
              <a:pPr algn="ctr"/>
              <a:r>
                <a:rPr lang="de-DE" sz="1600" b="1">
                  <a:latin typeface="Arial" charset="0"/>
                </a:rPr>
                <a:t>dem Schicksal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2400" y="340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Depression</a:t>
              </a: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1824" y="2976"/>
              <a:ext cx="62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Einsicht</a:t>
              </a:r>
            </a:p>
            <a:p>
              <a:pPr algn="ctr"/>
              <a:r>
                <a:rPr lang="de-DE" sz="1600" b="1">
                  <a:latin typeface="Arial" charset="0"/>
                </a:rPr>
                <a:t>Analyse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1619" y="2394"/>
              <a:ext cx="548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Chance</a:t>
              </a:r>
            </a:p>
            <a:p>
              <a:pPr algn="ctr"/>
              <a:r>
                <a:rPr lang="de-DE" sz="1600" b="1">
                  <a:latin typeface="Arial" charset="0"/>
                </a:rPr>
                <a:t>Motivation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1775" y="1316"/>
              <a:ext cx="48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600" b="1">
                  <a:latin typeface="Arial" charset="0"/>
                </a:rPr>
                <a:t>Erfolg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2497" y="2257"/>
              <a:ext cx="959" cy="479"/>
            </a:xfrm>
            <a:prstGeom prst="rect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FF0066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/>
              <a:r>
                <a:rPr lang="de-DE" sz="1800" b="1" dirty="0">
                  <a:latin typeface="Arial" charset="0"/>
                </a:rPr>
                <a:t>Existenzieller</a:t>
              </a:r>
            </a:p>
            <a:p>
              <a:pPr algn="ctr"/>
              <a:r>
                <a:rPr lang="de-DE" sz="1800" b="1" dirty="0">
                  <a:latin typeface="Arial" charset="0"/>
                </a:rPr>
                <a:t>Lernprozess</a:t>
              </a:r>
              <a:endParaRPr lang="de-DE" sz="1800" dirty="0">
                <a:latin typeface="Arial" charset="0"/>
              </a:endParaRPr>
            </a:p>
          </p:txBody>
        </p:sp>
      </p:grpSp>
      <p:sp>
        <p:nvSpPr>
          <p:cNvPr id="36" name="Rectangle 29"/>
          <p:cNvSpPr>
            <a:spLocks noChangeArrowheads="1"/>
          </p:cNvSpPr>
          <p:nvPr/>
        </p:nvSpPr>
        <p:spPr bwMode="auto">
          <a:xfrm>
            <a:off x="755576" y="5877272"/>
            <a:ext cx="3600400" cy="760413"/>
          </a:xfrm>
          <a:prstGeom prst="rect">
            <a:avLst/>
          </a:prstGeom>
          <a:gradFill rotWithShape="0">
            <a:gsLst>
              <a:gs pos="0">
                <a:srgbClr val="FF0066"/>
              </a:gs>
              <a:gs pos="100000">
                <a:srgbClr val="FF0066">
                  <a:gamma/>
                  <a:tint val="2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800" b="1" dirty="0" smtClean="0">
                <a:latin typeface="Arial" charset="0"/>
              </a:rPr>
              <a:t>Leidensdruck ist entscheidend!</a:t>
            </a:r>
            <a:endParaRPr lang="de-DE" sz="1800" dirty="0">
              <a:latin typeface="Arial" charset="0"/>
            </a:endParaRP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7308304" y="2492896"/>
            <a:ext cx="151216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/>
            <a:r>
              <a:rPr lang="de-DE" sz="1600" b="1" dirty="0" smtClean="0">
                <a:latin typeface="Arial" charset="0"/>
              </a:rPr>
              <a:t>Emotionen als Signal!</a:t>
            </a:r>
            <a:endParaRPr lang="de-DE" sz="1600" b="1" dirty="0">
              <a:latin typeface="Arial" charset="0"/>
            </a:endParaRPr>
          </a:p>
        </p:txBody>
      </p:sp>
      <p:pic>
        <p:nvPicPr>
          <p:cNvPr id="4" name="Bild 3" descr="B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836712"/>
            <a:ext cx="1500058" cy="16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862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CH">
              <a:latin typeface="Tahoma" pitchFamily="34" charset="0"/>
              <a:ea typeface="+mn-ea"/>
            </a:endParaRPr>
          </a:p>
        </p:txBody>
      </p:sp>
      <p:sp>
        <p:nvSpPr>
          <p:cNvPr id="166916" name="AutoShape 4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7" name="AutoShape 5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918" name="AutoShape 6" descr="data:image/jpeg;base64,/9j/4AAQSkZJRgABAQAAAQABAAD/2wCEAAkGBxITEhUUEhQRFRUSGRYVFhgYFBQUGBQVFRUXFhgWGRYZHCggJBwlGxcUITEiJSkrLy4uFyAzODMsNygtLi0BCgoKDg0OGxAQGywkHyQ0MCwsLCwsLCwsLCwvLCwsLDQsLCwsLCwsLC8sLywsLCwsLCwsLCwsLCwsLCwsLCwsNP/AABEIAL8BBwMBIgACEQEDEQH/xAAbAAACAwEBAQAAAAAAAAAAAAAAAwQFBgcBAv/EAEQQAAIBAwMCBAMDCQQJBQEAAAECAwAREgQTIQUxBiJBUTJhcRSBkRUjQlJUk6Gx0RZiksEkM2NygoPC0vAHU2SU4jT/xAAaAQEAAwEBAQAAAAAAAAAAAAAAAQIDBAUG/8QAMBEAAgICAAQDCAICAwEAAAAAAAECEQMSBBMhURQx8CJBUmGBkaGxQnEy0WLB8QX/2gAMAwEAAhEDEQA/ALTXS7a5YM3IHBUEZEKPiI9SKW2vjDFWDKQAT5WNySoxUrfJrsost+/0qd1MxqlpSQGItZXY3X852UE8BSfoKrZtHA8rNHJaYkAEhrXzQnEgDLlFHxEKeOxsfalkfuPEjjXvR9L1KI+pta4OJJb4BYKBkTd1FrXvQnUoSWFz5bfot5rhCMbDk+dRiOee1eaDR6dsVWRmkC3DgOtyRG9wWBF7KhxJJseRzSlGmlVg1yFYg+cSvmHSMExrk1y0a9wfmOarzZE8qPZkjVa6NEWTkqxtwOwFyzEG1goVifUYkWvxXus1iRi/LG4UKoJJJdE9PYut/rUYy6XaBdGIjSYqjxtYqAWY2KhQ5CMQO9ibcGnxafTXXzynlQAwkGJ3Y1GQKixLxp8Xfm3BNTzX3HKXZh+UYbE5GwtfyScAi+Xw/DYXy7W5vXidShIPLAhitsHJJVmU4gA5Dytyt7WN7VEGg05BWaVm4xFkkChVQgICwbzWuQAcvb1JbJp9G3xO5sXYZKx2jlJkLOlluTILML8WHYWjmyJ5UfmTINTG7Yq1za/Y2I4vZrWPxL2PqPepG3XnTtNEbNHl5Ml5DKRlgSCrAHsqEfI/Op+1V1Nmbxog7dG3U7ao2qtuRyyDt0bdTtqjapuNCDt0bdWMWkZjZVLfQX/8++rHT+HJW74p9Tc/gP61SWaMfNlo4JS8kZ7bo2q2sPhmIDzFyfe+Nff9moP7/wDirHxsPmbeCn8jD7debdaLqHQHS5Q5qP8AEB/nVWYq2jmUlaZjLC4umiDt0bdTtqjaq+5XlkHbo26nbVG1Tccsg7dG3U7ao2qbjlkHbo26nbVG1Tccsg7dG3U7ao2qbjlkHbo26nbVG1Tccsg7dFTtqim45Ya+JC0SuCc2ZVsbWJhkuT/whh94qsXT6NWYKzhg36KvfPc5wsvm8/B72vbirfxAyIIi977hwIk2sW2pCSW9sQwt86haCTR5KwLK74OAciA8hV7Ejy5XcMeTa57C9cTn1O1R6ETQjRREPGZBZQBdJTdRGAJOVyK4J8Xw8E970+FtODiHlIEhsCshVXEve+Nrbl1BvYm4F6Zs6RwhSRwqwn4TIMoUGFifkJOR38w9gaYraRimJk87kLiJQHYSbt+Byqu9wewufS9Nv6Jcf7K14NEzcmQHzRWKyrYldtr3UEC0trny3PuDUnc0snZnvOwKkLICTG6yBx5fhDMhy+Hmvvp0WjcwqDKGA8gcyZW+PBmPqQmVr3PJ/SN48iaVTZkkNjLI93v54CwUNfuzDTyEN3shueeY3/onX+xun0OnmjKwsTiQwLblwxQor8kEixNiDyRe9xX3D4ajtdyzucsmuRlkzt6kkWza1j/AABuj1mmgFkEoH6QwkO2FQsPLjfGwbzW9OTU/8rQ5Wu/xFL7cmOSybR82NrZnG/a9SpL3lXGXuPItGq5WHxnI8+oVV/kopm1UcdegNrFipBJIR/KAFORFr4kNfLtwaYOswXIyfi55jkAsA5vkVtY7clvfA2q3MRGjGbVAir7OviDiMsb5Kp8jkKWwsWYCwH5xOT+t8jV90n7NKDgGbG1y6OhIYXUgOBcEeoqk86iWhgcigTTEmwBJ+QrRaHoyKPOAzfPkD5AVYQ6ZEviAL/WmVz5M7l0R048Cj1fmLh06r8KqL88C3NMAoqv1/USjBFRmYi49gL2rGmzVtRRPZwO/rX1VTpWYkl73+fFWiNcCplGhGViNZIFt8+Ko+rwK2Mii1+G+o7GrPq+mkkxCW4uSSbfK3ao2l6VKAVd1Kt3FiSD7g8Vpjko07MckXJ1RQ7NG1VzqemMouDkPwI+6om3XYsil5HLLG4umQdqjaqdt0bdTuRqQdqjaqdt0bdNxqQdqjaqdt0bdNxqQdqjaqdt0bdNxqQdqjaqdt0bdNxqQdqip23RTcajtX01ZMcswUbJSrshDYsvdSPRmH31D/s1p7MuDBXQoQHcCxQR34N8sQBl34v35rQ7VG1XLsdWpQHw5BYgIVBLk4u633McwbHscE4/u143huA3urm7Bzd3ORFrZc82sO/PzrQbVG1TYasotP0GJHDqGBHPxta9ivIvzZTb6Aewr2XoMLZ3QncdJW8zcvHbG3PA8vIHBu1xyb3m1RtU2GpnoPDWnUMAjWZSh87nylWW3f2Zh/HvUj8jRWtjxct3buZt8+v8A7nP8O3FXO1RtU2GrKGHw9AqlQrYsrR2LufI6hSo59gPnX23Q4T3Q9gvxN2G6AO/+2k/xfIVd7VerCTUbInRlHD0SIXFnJYgks7MSQUIJJP8As0/Cvvo3S304b867Fsf1wAqLiqgO7nt87fIVoItOBe/rQ8XNUlNNllBpFFruutE6Rncd5Fd1CR5nGMoGJt7GRPxr66f1AzbTLL5ZgHTkKWS2VwpF+1K8QeH3lnhlVI5Fji1EbK08unN5m07KQ0aMSLROCOO4qq03gydZIyxRwBprtuYGP7OwOCjaLMotx5luS1xyb1ci2jNtLIuJ8w7A3uP0uFP30pZVKZFl8oJuSPh97+1ZDR+DdQssZZoDCkmJUF7/AGTTsJdEgFrZJIDf0sxtevjTeE9TsCKRYDsxQxR4zOC5gnEgkvtEKbBSFIcXFjcc1VMs1bNeJluoyS7/AAi483096g6PrMTkYupEl9sg2yxJVgAfYg1mk8K6lX07W02cW0HbyYhItQ8qqYtjEsEc2ePaOdz2sBGl8HzhtOY49OrRMqkh8lMa6l5VJiaIi+LXBUowYfEQARovmZtUb6TXgBucilgwBBYE8C49O9Og1KsSoZSw7gEEj05H41htD4KnUMGMeQVkD7pO5lqI5SzIIRYkJc5M5yJseSS/pvSTp9RFIBFdRrlkwvk51Orjmj/RF7KrXv2J4v3qtX5FnLXzNV0zWbytcWKsyMPoSAfvFqhy6exIsflVhBpgsjMvAk5I/vD1/CnTxZVMJashx2XzKfZo2anPDao+vk2onksTtqzW55xF7cAn+BrXcz5YnZo2ar08SRDh1kU85eRiqWkdBkWCsL4MeVFgObU09fgwzG4RxYBfMbkr2JHqCObWtTccsl7NGzUCTxHECbLKwUMSQE7BkUMAWviS/DdrKT25r6XxDExYIsrYkqLKBmQ+3dCSARlkLkjtfsQabjlk3Zo2agyeJNOtycwFJuSoFgBcNa97E+UcXJHA9aJfEMSZ7iSoEJF7K/mVUJXyMfNlIigC9ywsTfhuNCds0bNVz+JoSbRh39b2xQgqrizf7rxn5hx7G1j0nXpqELx54g28y43BUMGHyKsp+/mx4puNA2aKm7VFTsNDkJ61rP2nUfvG/rXn5b1n7TqP3jf1osKMVr3ORHsj43x+X4n92H5b1n7TqP3jf1o/Les/adR+8b+tGK0YrTkR7IePy939w/Les/adR+8b+tH5b1n7TqP3jf1oxWjFaciPZDx+Xu/uH5b1n7TqP3jf1o/Les/adR+8b+tGK0YrTkR7IePy939x2k6lr5HVE1E5ZzYAysObX7+nF66Jp+tzoqq2i1BxFiVlhkvx7swJrnejm23WRe6EEfP5fhXTunapZo1kTsw/Ag2IP315/G41GnqqPY/+ZxUstrZ3/wBfUW/iCW3Gj1N/7zadR+O5UR+ray9/sbf/AGIr/hVvjRXEtV7l+f8AZ6kpTfnJ/j/RV/2tZeJNFrQf7qLIPxVq9HjJP2XX/uP/ANVaUXpUPh/I5mX4vwirbxf7aLXn/lAf9Ver4olPbQ6v79sfzarJWB7c0VNQ+H8sczJ8X4RWnrsp5Oh1Q/4of++mp19h30et/wAEJ/lJU0194cVD17fsmLyPyf6K5/E//wAXXfuAf4hqiJ4iVWZho+oEn12V4+Q81XNqVNLbgd/5UjGPb8kSnkfv/CIA8Xe+j1/7kf8AdX0fF/to9ef+SB/NqempI78j+NSkcEXFS4w+H8kczL8X4RmereIdTLGyJo9bGSPK6kqyn34Hb5XrHavX9QTyzS6lch2dmswPHY8W9K6tJIAL96zHjPUxNGqsPzl7p249Df5eldPDyjsoqK6/X9nFxrmoOe7tfT9GGGv1H/uycAqOeynuv0PtQ+v1B7yyHi3Jvxe9vpfm1OxFGK16fIh2R4Pj8vd/diG12oN7yObm5ub3PufnX0OpakEkTS3JuTlyT7n58D8KbitGK05EeyHj8vd/cSOoajvuyXvfv62tf624r1eo6kCwlkAHoGsPQ9v+Ff8ACPam4rRitORHsh4/L3f3FflHUd92S9gPi9B2H0HtX3H1bVLws8ygkk2ci5Pc8etfWK0YrTkR7IePy939w/Les/aNR+8aijFaKciPZDx+Xu/uQtNnIwRBkzcAe/40zWQyRWzAGV7WdG7W/VJ9688PapI9RG7kBVJuSCQPKRyACfX0qwj18cbM4fSZbUipsxTLaQ44k7kY572Ppb0qZZJKVJdDpx8PjlC26d/L5e4q5mZDZhYkK33OodT96kH76X9oNajT9b02PJjvjEHzWT84q6WGPABUN7OsgsSo5BB9RBPXQqMEcBli0yx+Ts6hN61173DXJ7/OoWWb/iWfCYl129fcqGdgAxBAa+Jtwbd7H5V8/aDWpHW9NewdAqtqtoFZFCZzB42BCEgGPJbgXF+w70iXqunZJ1zjUOXIwRwXO0gFg0ZVlLqe+2VuSDzYQs8vhZL4PGvKa9L++5nd80b5qLlRlXRZyctErfNbj/026jfdhJ7WkX+Ct/0/ia57lU/o3U2gmSVecTyP1lPBWsOJx8zG4+86OFksORSO1mo0mrjUOWdAIReQlgBGAud2Pp5eefSoPRPEMWpAK5qb42YeoF7ZDjtVT4g08xXXwpDK51seETrhgGeDYIclgVxIDEkdjxc8V4Uk4umup9LCUZq0+hqDKLXJsBStTL5QVIIYXBHIIPIIPzrHdU6TOZ3N5ysk0iH88yp9mbQlRZcrAbwHIGQPraoug6ZrMoP/AOhEQaTbFpHxjVEWdJCZwgOYmvkjEqyYkkAK8mhqjWrqAGChgHILAX5KggE29gSo+8VZwvcX/H61zabpM4WJimsaT7POCUmbJdSzRbeRLjjynj4BbkU77DrmmkDSzIX3UzQOIxG8LCNgxmxGLYHyxh8l/VJJtLqRqu50WvNJOGuPbt9K5646jKk+Szo0sOonQCUDb1MkTaeLTrZuAoAk72DNfv2OqLqZDI6rq0UyqUW7i6fZ1U3EUqOozysQeG5Kkc1WrXkF7L8zpL2AJNrD1PpVfInqOQeQe4INZWbR6uSWTKPUFdREyMplcJEH0n6Eiy4MN0BbYK4ZmbLGknp+tVv9HXUAmHCPdZwsLDSWDZGUqQJQoxdM8iWyK2rOMqN5Rs1Ekira5AyOIubXJBNh87A/hTIpQlyxAFr8kDkenNZDQ9O1ajg6nEvGcWzUraKYObyTyOeTEDyFJAIvdjX10zpMytZ94oYNMx3JGl/0j86JrFmJBsIrgce3rXRD2nRy5I6ptGmbWwhS7SpYdwrZHn0sOfwrm/iDqgmnd1uF+FQbEgD6cd71ptdosUZrfCrH8Beuflj616PCYlFuVnj8ZllNKLVErfNG+ai5UZV32edy0St80b5qLlRlSxy0St80b5qLlRlSxy0St80b5qLlRlSxy0St80VFyopY5aLHwyitqogwBUk3BUMOFY/CeD9DVo2mjnSIj84CJ3LpDFp3YxR5fZ8I7jLjLI34fi9qoOiabdnRMmXInzLwRZSePwqx6ZoRNGrqdk5T2CsyoGh07zo5LE2N7Lf0Ue9zXHkftXfrqerhXs1V9f8AXr6k1PDqs0WImAkk0oZeC0STq5bI49xhcEgcEXFP03SIpFhUKyB49OHIwJcvqnjZgStwbD0PsD25q4Oi6wsxR/jws4la0xfzJZhye36VrHvY0qDpeoO0m6qtIMo0MrBuXsPKBwSwPHupNVbb/mXUUv4Fho+jQSIJhuBTGHwLsWyM8kJOccLHHyA/B3YC9fM3RoFDLeVmI1ZVvgA+yoXAaNlyubEHkWqCnSNUiGRHFoxJYpIblI2YSMhHGFw57i9iReljo+oyZbgbbyRsTJZVIjLyEn9XAG59e3NTfV+2V16L2Ctyoyqwl6FMGVfzZ3GhRSrghjqAxjN/YhD9KB0KYqGG2SwVggcZlWl2Q2PtnYffW/Nj3OfkT7FflRlVoPDsxIxaFlbM5rJkqiIor3IF+7qOAb3445oHh2fzA7YKllClwC5WMS2T3ujAio50e5Ph59jS+FXOxIqXD23EPzxH+YH41quidVZ5JYJbbsNuQLbiFVOdve5t94rDeENR5QR3jOJ+YPP8r/hWxXpyO/2iI2luCCexAXExMPYj+JvXBxSWzs7eFk1FJekXsqA96+o2HC+38R8q8TkdrX9Kq+ua0piF+I3IPtb5Vxxi5OjulNQjsyySUj4ve1/60yS1jxUbSakSIHA7/EPmO/8A57U1GHb0PY/5VWqfUsmmrREjTylj6cD60tEuQPc1JlTFLfOvnQr5r+w/nWl9LM6uSRZKLV7XxRXOdh5IBSWK2ufTvTjWH8XeJLjb0xI/XkHHH6qf1rXHBzdIxzZI442yd4l6ykMTFUuSLDLgEnjt3NcrvRPMzG7MzH3Zix/E0u9e1hxLGqPBzZJZZWxmVGVLvRetbMtRmVGVLvReljUZlRlS70XpY1GZUZUu9F6WNRmVFLvRSxqP6XPIs0ZhF5Ay4C18mvYLb1B7W+dXyyahSgig0mF5Uwjl3UMk0LI4kbeYg7YawyA4Nr81n+ka0QzJIwJUZBrWDYujISt/0gGJHzAq56Zr9JAEGQkZXDbiwujKmMgIfJuSclAAHAB5rmyt+5X6Z34oqurr0vX06iovFMoFgkWHkwT88qptjEWKyBm78hi1zXmi6tNZpRFDIIolgYtuAqjs3IwkVsmuwJHp7XN7WDxFpkSEZSNtvpXsVclBEjJIACcAfNwEAuBySajaXq0EcOzHqZI2EaIJlikHmXUSytYDzWxdRf1/Gs7/AOP7NNevWf6+hXHxA+0YgkYSzItjN5EkJJUAyEHktYuGIuee1pcXiUs/51I1Vy7SFEdjI0kRiJZTILg3FwpW3cWNSdb4igeGVYwEzGoG2UlOZld2R7JIIgQGXlgSpTi4tX1L4njaUsZGsJ5WjLI5CRSQGOwxYMvNvhII7i5qbv8Aj3CjX8+xF1PiYCQGKKJkj+z4B1kAV9OGCuFWS4F2cWZmvxfmvnS67U5xEIPMqRoUsWwSYarJQWIyB9+LcWvUybr2nK6hdyXGTIgWkDOzQInDXxZc1PEq3A5BuTUn+02nG1jLL5JFbIrJkkZ08kRHfEEMUusYA44v6VtpdIk6pvrL9Ffq/EiJgNOihAJcxhJCrbzRtYWlLggxqbhx7AW4qD/aGUOGxjBV3cCzmxeJYiDdr2CqO5vfuTVppuuQxrp1OoeVIzlIrJMSZCjKrAkiyRkghVIJIJvci1L4j16yyIVIbFApYCUZHJm5Mrs7WDAXNu1rWAq8ErrX6lJ3VqX0X/pZ+BHvM6frJf71Yf5E10FVkRGMVs7HEHsTbgHiuS9A6jsaiOT0U2b/AHG4b+HP3V1XqPiXSwA2cSOBwqebn0u3YD76x4lNy6Kxh1UXbovoS2C5WLWGXpzbmw+tVfiLT3UMO6349waqPCXincG1qWs5JKMfhcMScfkRfj3rSdSQsht6C9cussc6Z1bRy4unUp/DmrxYox4bkfUen3j+VXxQW7/MVi+ilnmdACSlz24sbdz9a1MMBAsfu5var5orazLhpvSh+sPAr66cPKTxyf5VDmfyfS9vvqAnVBAbtchvQdz9Kry240jV5VCdyLbruuMMLOLZcKt/djb+tRvDM7urs7M3IHJ++q7r/UU1MFoiSUZXZSpBCi4v+LCjw91DbUjG4JHaixvlPp1syfELxK6+zX0L/qyXglHa6MP4VzTrcBSF3ANhYX9smsP5iukafWmQkBbAD3rn/wD6j9cUn7JGLYMrSm1hcDJUHv3BJ+g96twrkpa0TxdT6ow+Ve5Um9e3r1bODQblRlSr0XpY0G5UZUq9F6WNBuVGVKvReljQblRlSr0XpY0G5UUq9eUsaE3oMijURh7YOTE/yWZTET9we/3Vpoo0SyMIw3Sxk5NvM8kRLX98dVtr9GrK9B0izaiON8sXJBxIBsFLcEgj09qnaPoq6pFfSrItnKOrtvYgRGQOpjjDHhXGIUm+Nr3tXLkpvq/XqzuxppdF69UXmv8ADumjcDGYqu/33FEyxaeSUOHZQDcqvKXWzfj96fpEEyRvsOPzMNkTdbPOSYO/kUsSpVBf03Bf0qj/ALKTBwjvEhLRRpnurm0wZowFKZC5VgcgLEc0SeGnI0xUqv2pUCZtbKVr7mNhwijG5P6w7+lOlf5l66/4lVro1SWRFJKo7qpNrlVYgE24vYUi9W39n2Khkm075JuqFMgLRiXZZhkgtZ7ixsTYkXo0vhyV2ZQU8rzof9Y5vp9oPiiKWb/WpawJsGJsBW3Mj3MeU+xU3ovV5D4Zd1TbdWcvqFcASMFTT4AuAqFmuXHABPmXj4rRuodAkgV2lZFxZVAO4GkLoJFxUpceU382NiCDzRZIvpY5T7FZei9Lyoyq9ldRl6sujTLfA2F+V+Z9qqcqC1LKyx2qNqmkrY+E9dIbxuSwUXUnkjkDG/tzWD6Z4hWwEqntYsOb29StbDo0wDI6EMG44PBDcVjmW0GjDA3DKvsabpenRQ+FrlyW+/sPoBUwpWL8ca7UaVA+nJXNiHcLlgLX9QQAT6mst0bx3qo5QZpGljv51YLcL6spA7iuRYJzWyPReeEHo0dB12rCErZr2/nWP1mrEmokAN1VYwOb8+a/8av/AB1qF21MbHKTy3HqlsiR+NqxenQplb1Uj7/Tn6118NFOOx5/Fze2ha+Fupf6eEv5XR4vq3D/APTatvrtMqxnFQOQeBb1rk+jSXSyxzlbiJgzWIPH6V7fImureIupRw6fNzYPiFHqSbEWHyXk+1ZcTGsir3nTwri8Mk/4lcfFEGmVg6v5ciWFuWAuFHN7+n31y3rvUftGokmxx3CDje+NlC2v938ak+K9UTLh+p8XzY8/y/nVIGraGKMXsvMrBylH2voMvRel5UZVrZOoy9F6XlRlSxqMvRel5UZUsajL0XpeVGVLGoy9F6XlRlSxqMvRS8qKWNSd4cMn2qLaMYkyOJe5T4WvkBza1+1Wh1GotG2mGnliYyqI9PDKUZiiLIskbqHN0dOTxYixBqm8Pa7Z1MUmLPgScVF2JKsBYffUtOs6gGQajdJOnliVcBHhu43fAAADy8m3PFc8k3L18zriqQw67VLtuIMFMsUkQWBlRpIQyoq/rd2uLkn3p8ev16ELsyXhEbBWgk8ghL4yW9OC4J7EfTiT03xNFuAgMrzbCSbjhIYhDGY8o2AJBPcEgBbnuOaT13qEUcA08ZdwYI48s0cApqnmKl0JQ+Vl4UsBcc1S+tUW16XZCjbWRiNBDKLwtFHeF8mjMu8SvHJDNe47Aipmp6hrcgX0qjzy+U6WRQ0suDOffO8SsCpBFjbjin6/xbAUdYo5VyOoINo1IM8BiF2DFmI4u7Elue3ak6LxSscmTLN8GjA5Fx9ngMZYXPZi2Q+RpbfXUapdLPNT1XXjJ5oDYu5cyadwp31RTG3YYnCIgd7qpBqt6rqZwNqWIQhmEoTaMVrJtjEH9Gw+ZJvck1L6X4mEJhJV32YEhsSLM660arL6YgLe17jtaovX+rpNtrHnjHuHzRaeLmQqTZYRb9EXJJufQetoqn5FWrXmVeVGVLyoyrWymozKvcqVlRlSxqWmiIxHvUzpnVZNNKGQ8AglD8LW9Pl9apIJ8TTjJfm9WbUo0efkxShNs7h0zqcOriLRkMreV1PcXHKMPp/Wua+MfDP2Uh0a8MjELf4kJBbE+444+nNR/B/Xn00yre8UrKrr9fKHHzFx9166L4uijfTFZBcFlt8iDe/4Bq5Y3inS8jrk1mx2/NGcj1AlggWxDRooJPqcVH+VeppKd0mfTqGEksSyPZVUtyLG/wB124F6V1iSZR+aAX1JK5fdyLV0J10RxZIW9mK1MJ5UgG4I5+fFZzqOvlla8zs5S45PAA9h2H3U7X9fkEZWVfPewZRiMT3496zk2sJBHa/8q1Ukur8ysOHnL/HyDUaguxY/pG/8rfwFLypeVGVZWepoMyoypeVGVLGozKjKl5UZUsajMqMqXlRlSxqMyoypeVGVLGozKjKl5UZUsajMq9pWVFLGpZ+DpgutgZiFAY3JYIB5GHxHgc25rSrqYsFWdtu0OqRkOrTVvhIdOchKp7mzgR/3CR3Nc7yoyrnlG3Z0p0qN7LpNNk149EJQdR9mRZlaKVFEey0p3CLm8lsipYjkV89RGnOkMf8Aow1CHUMirLnDGD9nMoU5E7nxY3uvkcDLy1hMqMqjR9xfyOj63p+iAGI0hlVp1iXONY5bRAwl7TvdCwazOyljYEC4FM29G7XlXTu6rpUdVliwiiXSxh8HeZRYOHUspZhivHvzS9GVRo+5NrsazqH2X7OyxpDkun08qvl+daZp1R1Pmt/qySVA4tes1lSMqMq0j0KNWPyoypGVGVWsih+VGVIyoypYoflXmVJyoyqLJovug6UzNYNjh5i3cjny2++rseK5XjMeofJkJKsRySeLMQLce9ub1j+n65oZFkQ8r6e49Qas9Qqshcevm/HvVlTODPHSVe6RIOmvz3vzf3v602HcX4XcfRj/ACqN0DUDEq9+D5TY2se4v9at847XzSw7+YcVrGUWrOHNiy45uPnRE6rqlMDCU/nLrhYctzzf6f51msq++paoPIzA8dl+g/8AL1FyrKT69D1uHxOGNJ+Y/KjKkZUZVFm1D8qMqRlRlSxQ/KjKkZUZUsUPyoypGVGVLFD8qMqRlRlSxQ/KjKkZUZUsUPyopGVe0sUJyoypOVGVZbG+o7KjKk5UZU2Go7KjKk5UZU2Go7KjKk5UZU2Go7KjKk5UZU2Go7KjKk5UZU2Go7KjKk5UZU2Go7KvRIfc2+tIyoypsRqWg6q2AUcW9R3NQne9IyoyqLKwxxgqiqHZUZUnKjKp2LajsqMqTlRlTYnUdlRlScqMqbDUdlRlScqMqbDUdlRlScqMqbDUdlRlScqMqbDUdlRlScqMqbDUdlRScqKbDUTlRlScqMqxs1odlRlScqMqWKHZUZUnKjKlih2VGVJyoypYodlRlScqMqWKHZUZUnKjKlih2VGVJyoypYodlRlScqMqWKHZUZUnKjKlih2VGVJyoypYodlRlScqMqWKHZUZUnKjKlih2VGVJyoypYodlRlScqMqWKHZUZUnKjKlih2VGVJyoypYodlXtIyopYo//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6919" name="Picture 7" descr="J+P_NEU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6650"/>
            <a:ext cx="24384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2123728" y="0"/>
            <a:ext cx="702027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3600" dirty="0" smtClean="0">
                <a:solidFill>
                  <a:srgbClr val="FF6600"/>
                </a:solidFill>
                <a:latin typeface="Arial" charset="0"/>
              </a:rPr>
              <a:t>Wie schaffe ich die Veränderung?</a:t>
            </a:r>
            <a:endParaRPr lang="de-CH" sz="35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3568" y="764704"/>
            <a:ext cx="547260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Was gibt mir Halt und Sicherheit?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932040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21./22.Nov.2019</a:t>
            </a:r>
            <a:endParaRPr lang="de-DE" sz="120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83568" y="1196752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800" dirty="0" smtClean="0">
                <a:latin typeface="Arial" charset="0"/>
              </a:rPr>
              <a:t>Wie geht es meiner Gesundheit?</a:t>
            </a:r>
            <a:endParaRPr lang="de-CH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" name="Bild 3" descr="Bildschirmfoto 2019-10-06 um 17.48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7704855" cy="41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95451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6" grpId="0" autoUpdateAnimBg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Microsoft Macintosh PowerPoint</Application>
  <PresentationFormat>Bildschirmpräsentation (4:3)</PresentationFormat>
  <Paragraphs>281</Paragraphs>
  <Slides>26</Slides>
  <Notes>1</Notes>
  <HiddenSlides>2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Emotionale Verlaufskurve</vt:lpstr>
      <vt:lpstr>Meine Gesundheit?</vt:lpstr>
      <vt:lpstr>Wer bin ich?...</vt:lpstr>
      <vt:lpstr>Wer bin ich wirklich?</vt:lpstr>
      <vt:lpstr>2. Trifft Entscheidungen  Selbstverantwortlich</vt:lpstr>
      <vt:lpstr>PowerPoint-Präsentation</vt:lpstr>
      <vt:lpstr>2. Meine Gefühle als Signal wahrnehmen</vt:lpstr>
      <vt:lpstr>PowerPoint-Präsentation</vt:lpstr>
      <vt:lpstr>Manag. komplexer Veränderung – The Power of Emotions </vt:lpstr>
      <vt:lpstr>PowerPoint-Präsentation</vt:lpstr>
      <vt:lpstr>PowerPoint-Präsentation</vt:lpstr>
      <vt:lpstr>PowerPoint-Präsentation</vt:lpstr>
      <vt:lpstr>2. Beachte die Gleichwertigkeit</vt:lpstr>
      <vt:lpstr>PowerPoint-Präsentation</vt:lpstr>
      <vt:lpstr>PowerPoint-Präsentation</vt:lpstr>
      <vt:lpstr>PowerPoint-Präsentation</vt:lpstr>
      <vt:lpstr>PowerPoint-Präsentation</vt:lpstr>
    </vt:vector>
  </TitlesOfParts>
  <Company>Coaching und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OEM</dc:creator>
  <cp:lastModifiedBy>Walter</cp:lastModifiedBy>
  <cp:revision>145</cp:revision>
  <dcterms:created xsi:type="dcterms:W3CDTF">2001-06-26T13:35:26Z</dcterms:created>
  <dcterms:modified xsi:type="dcterms:W3CDTF">2019-11-15T08:30:12Z</dcterms:modified>
</cp:coreProperties>
</file>